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293" r:id="rId3"/>
    <p:sldId id="286" r:id="rId4"/>
    <p:sldId id="259" r:id="rId5"/>
    <p:sldId id="294" r:id="rId6"/>
    <p:sldId id="260" r:id="rId7"/>
    <p:sldId id="262" r:id="rId8"/>
    <p:sldId id="261" r:id="rId9"/>
    <p:sldId id="263" r:id="rId10"/>
    <p:sldId id="287" r:id="rId11"/>
    <p:sldId id="265" r:id="rId12"/>
    <p:sldId id="305" r:id="rId13"/>
    <p:sldId id="308" r:id="rId14"/>
    <p:sldId id="266" r:id="rId15"/>
    <p:sldId id="267" r:id="rId16"/>
    <p:sldId id="307" r:id="rId17"/>
    <p:sldId id="295" r:id="rId18"/>
    <p:sldId id="306" r:id="rId19"/>
    <p:sldId id="268" r:id="rId20"/>
    <p:sldId id="269" r:id="rId21"/>
    <p:sldId id="296" r:id="rId22"/>
    <p:sldId id="271" r:id="rId23"/>
    <p:sldId id="288" r:id="rId24"/>
    <p:sldId id="302" r:id="rId25"/>
    <p:sldId id="270" r:id="rId26"/>
    <p:sldId id="264" r:id="rId27"/>
    <p:sldId id="303" r:id="rId28"/>
    <p:sldId id="297" r:id="rId29"/>
    <p:sldId id="277" r:id="rId30"/>
    <p:sldId id="278"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FF00"/>
    <a:srgbClr val="99FF33"/>
    <a:srgbClr val="00CC00"/>
    <a:srgbClr val="99FF66"/>
    <a:srgbClr val="CCFF99"/>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1" d="100"/>
          <a:sy n="51" d="100"/>
        </p:scale>
        <p:origin x="-1926" y="-4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D0C7CAD-32E9-4F6E-9BF7-62C256F08BB9}" type="datetimeFigureOut">
              <a:rPr lang="ru-RU"/>
              <a:pPr>
                <a:defRPr/>
              </a:pPr>
              <a:t>31.05.2023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90D887B-87E1-4C11-96CE-B80525986BB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1ED4EF-823D-494C-99F1-E2C5B2BA3469}" type="slidenum">
              <a:rPr lang="ru-RU" altLang="ru-RU" smtClean="0"/>
              <a:pPr/>
              <a:t>24</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11C3D43-E3A5-436B-8EC7-74B107B1370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DACBD65-A7B7-4AE6-9B8C-84C69A291B5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AE07568-B54B-4BBB-8029-CB41B359B3E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DC8DC36-8648-43DC-87D2-67E0A767FBF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F333C7D-8D13-4DD0-81AB-97BF412E36C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B0A26D8-69F6-4A92-83FA-40F3D03CFF5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8247C3B-7FD2-4E35-A0F3-D5F35E996E6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5FD152A-171A-4988-BC12-5BE8620DDF5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65332539-4114-4237-AFDF-5A4DB530C62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8351E9F-F341-426A-9894-8E7BADD599C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FB4235-507A-4115-A7EF-9D2536560F1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8DE8EBA-59EA-41C2-91BF-D32D74D32DC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jpe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6" descr="http://www.china-gsm.ru/photo/0-0/402_320_480_priroda270309_1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lgn="ctr">
            <a:noFill/>
            <a:miter lim="800000"/>
            <a:headEnd/>
            <a:tailEnd/>
          </a:ln>
        </p:spPr>
      </p:pic>
      <p:sp>
        <p:nvSpPr>
          <p:cNvPr id="2051" name="Text Box 3"/>
          <p:cNvSpPr txBox="1">
            <a:spLocks noChangeArrowheads="1"/>
          </p:cNvSpPr>
          <p:nvPr/>
        </p:nvSpPr>
        <p:spPr bwMode="auto">
          <a:xfrm>
            <a:off x="1981200" y="4114800"/>
            <a:ext cx="7848600" cy="1995488"/>
          </a:xfrm>
          <a:prstGeom prst="rect">
            <a:avLst/>
          </a:prstGeom>
          <a:noFill/>
          <a:ln w="9525" algn="in">
            <a:noFill/>
            <a:miter lim="800000"/>
            <a:headEnd/>
            <a:tailEnd/>
          </a:ln>
        </p:spPr>
        <p:txBody>
          <a:bodyPr lIns="36576" tIns="36576" rIns="36576" bIns="36576"/>
          <a:lstStyle/>
          <a:p>
            <a:pPr>
              <a:spcAft>
                <a:spcPts val="1000"/>
              </a:spcAft>
              <a:defRPr/>
            </a:pPr>
            <a:endParaRPr lang="ru-RU" sz="3600" dirty="0">
              <a:solidFill>
                <a:srgbClr val="000000"/>
              </a:solidFill>
              <a:latin typeface="Times New Roman" pitchFamily="18" charset="0"/>
            </a:endParaRPr>
          </a:p>
          <a:p>
            <a:pPr>
              <a:spcAft>
                <a:spcPts val="1000"/>
              </a:spcAft>
              <a:defRPr/>
            </a:pPr>
            <a:r>
              <a:rPr lang="ru-RU" sz="4400" b="1" dirty="0">
                <a:solidFill>
                  <a:srgbClr val="003300"/>
                </a:solidFill>
                <a:latin typeface="+mj-lt"/>
              </a:rPr>
              <a:t>       </a:t>
            </a:r>
            <a:r>
              <a:rPr lang="en-US" sz="4400" b="1" dirty="0">
                <a:solidFill>
                  <a:srgbClr val="003300"/>
                </a:solidFill>
                <a:latin typeface="+mj-lt"/>
              </a:rPr>
              <a:t> </a:t>
            </a:r>
            <a:r>
              <a:rPr lang="ru-RU" sz="4400" b="1" dirty="0">
                <a:solidFill>
                  <a:srgbClr val="003300"/>
                </a:solidFill>
                <a:latin typeface="+mj-lt"/>
              </a:rPr>
              <a:t>     Лесное дыхание...</a:t>
            </a:r>
            <a:endParaRPr lang="ru-RU" sz="4400" dirty="0">
              <a:latin typeface="+mj-lt"/>
            </a:endParaRPr>
          </a:p>
        </p:txBody>
      </p:sp>
      <p:sp>
        <p:nvSpPr>
          <p:cNvPr id="2052" name="Прямоугольник 4"/>
          <p:cNvSpPr>
            <a:spLocks noChangeArrowheads="1"/>
          </p:cNvSpPr>
          <p:nvPr/>
        </p:nvSpPr>
        <p:spPr bwMode="auto">
          <a:xfrm>
            <a:off x="457200" y="5715000"/>
            <a:ext cx="8382000" cy="461665"/>
          </a:xfrm>
          <a:prstGeom prst="rect">
            <a:avLst/>
          </a:prstGeom>
          <a:noFill/>
          <a:ln w="9525">
            <a:noFill/>
            <a:miter lim="800000"/>
            <a:headEnd/>
            <a:tailEnd/>
          </a:ln>
        </p:spPr>
        <p:txBody>
          <a:bodyPr>
            <a:spAutoFit/>
          </a:bodyPr>
          <a:lstStyle/>
          <a:p>
            <a:endParaRPr lang="ru-RU" altLang="ru-RU" sz="2400" i="1" dirty="0">
              <a:solidFill>
                <a:srgbClr val="003300"/>
              </a:solidFill>
            </a:endParaRPr>
          </a:p>
        </p:txBody>
      </p:sp>
      <p:sp>
        <p:nvSpPr>
          <p:cNvPr id="2053" name="Прямоугольник 5"/>
          <p:cNvSpPr>
            <a:spLocks noChangeArrowheads="1"/>
          </p:cNvSpPr>
          <p:nvPr/>
        </p:nvSpPr>
        <p:spPr bwMode="auto">
          <a:xfrm>
            <a:off x="304800" y="228600"/>
            <a:ext cx="8686800" cy="461665"/>
          </a:xfrm>
          <a:prstGeom prst="rect">
            <a:avLst/>
          </a:prstGeom>
          <a:noFill/>
          <a:ln w="9525">
            <a:noFill/>
            <a:miter lim="800000"/>
            <a:headEnd/>
            <a:tailEnd/>
          </a:ln>
        </p:spPr>
        <p:txBody>
          <a:bodyPr>
            <a:spAutoFit/>
          </a:bodyPr>
          <a:lstStyle/>
          <a:p>
            <a:endParaRPr lang="ru-RU" altLang="ru-RU" sz="2400" i="1" dirty="0">
              <a:solidFill>
                <a:srgbClr val="CC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repeatCount="indefinite" fill="hold" nodeType="afterEffect">
                                  <p:stCondLst>
                                    <p:cond delay="0"/>
                                  </p:stCondLst>
                                  <p:endCondLst>
                                    <p:cond evt="onNext" delay="0">
                                      <p:tgtEl>
                                        <p:sldTgt/>
                                      </p:tgtEl>
                                    </p:cond>
                                  </p:endCondLst>
                                  <p:iterate type="lt">
                                    <p:tmPct val="10000"/>
                                  </p:iterate>
                                  <p:childTnLst>
                                    <p:animScale>
                                      <p:cBhvr>
                                        <p:cTn id="6" dur="1000" autoRev="1" fill="hold">
                                          <p:stCondLst>
                                            <p:cond delay="0"/>
                                          </p:stCondLst>
                                        </p:cTn>
                                        <p:tgtEl>
                                          <p:spTgt spid="2051">
                                            <p:txEl>
                                              <p:pRg st="1" end="1"/>
                                            </p:txEl>
                                          </p:spTgt>
                                        </p:tgtEl>
                                      </p:cBhvr>
                                      <p:to x="80000" y="100000"/>
                                    </p:animScale>
                                    <p:anim by="(#ppt_w*0.10)" calcmode="lin" valueType="num">
                                      <p:cBhvr>
                                        <p:cTn id="7" dur="1000" autoRev="1" fill="hold">
                                          <p:stCondLst>
                                            <p:cond delay="0"/>
                                          </p:stCondLst>
                                        </p:cTn>
                                        <p:tgtEl>
                                          <p:spTgt spid="2051">
                                            <p:txEl>
                                              <p:pRg st="1" end="1"/>
                                            </p:txEl>
                                          </p:spTgt>
                                        </p:tgtEl>
                                        <p:attrNameLst>
                                          <p:attrName>ppt_x</p:attrName>
                                        </p:attrNameLst>
                                      </p:cBhvr>
                                    </p:anim>
                                    <p:anim by="(-#ppt_w*0.10)" calcmode="lin" valueType="num">
                                      <p:cBhvr>
                                        <p:cTn id="8" dur="1000" autoRev="1" fill="hold">
                                          <p:stCondLst>
                                            <p:cond delay="0"/>
                                          </p:stCondLst>
                                        </p:cTn>
                                        <p:tgtEl>
                                          <p:spTgt spid="2051">
                                            <p:txEl>
                                              <p:pRg st="1" end="1"/>
                                            </p:txEl>
                                          </p:spTgt>
                                        </p:tgtEl>
                                        <p:attrNameLst>
                                          <p:attrName>ppt_y</p:attrName>
                                        </p:attrNameLst>
                                      </p:cBhvr>
                                    </p:anim>
                                    <p:animRot by="-480000">
                                      <p:cBhvr>
                                        <p:cTn id="9" dur="1000" autoRev="1" fill="hold">
                                          <p:stCondLst>
                                            <p:cond delay="0"/>
                                          </p:stCondLst>
                                        </p:cTn>
                                        <p:tgtEl>
                                          <p:spTgt spid="2051">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7" name="Прямоугольник 6"/>
          <p:cNvSpPr>
            <a:spLocks noChangeArrowheads="1"/>
          </p:cNvSpPr>
          <p:nvPr/>
        </p:nvSpPr>
        <p:spPr bwMode="auto">
          <a:xfrm>
            <a:off x="5341938" y="676275"/>
            <a:ext cx="2811462" cy="923925"/>
          </a:xfrm>
          <a:prstGeom prst="rect">
            <a:avLst/>
          </a:prstGeom>
          <a:noFill/>
          <a:ln w="9525">
            <a:noFill/>
            <a:miter lim="800000"/>
            <a:headEnd/>
            <a:tailEnd/>
          </a:ln>
        </p:spPr>
        <p:txBody>
          <a:bodyPr wrap="none">
            <a:spAutoFit/>
          </a:bodyPr>
          <a:lstStyle/>
          <a:p>
            <a:pPr>
              <a:defRPr/>
            </a:pPr>
            <a:r>
              <a:rPr lang="en-US" sz="5400" b="1" dirty="0">
                <a:solidFill>
                  <a:srgbClr val="006600"/>
                </a:solidFill>
                <a:latin typeface="+mj-lt"/>
              </a:rPr>
              <a:t>II </a:t>
            </a:r>
            <a:r>
              <a:rPr lang="ru-RU" sz="5400" b="1" dirty="0">
                <a:solidFill>
                  <a:srgbClr val="006600"/>
                </a:solidFill>
                <a:latin typeface="+mj-lt"/>
              </a:rPr>
              <a:t>раунд</a:t>
            </a:r>
          </a:p>
        </p:txBody>
      </p:sp>
      <p:sp>
        <p:nvSpPr>
          <p:cNvPr id="8" name="Прямоугольник 7"/>
          <p:cNvSpPr>
            <a:spLocks noChangeArrowheads="1"/>
          </p:cNvSpPr>
          <p:nvPr/>
        </p:nvSpPr>
        <p:spPr bwMode="auto">
          <a:xfrm>
            <a:off x="-76200" y="1676400"/>
            <a:ext cx="4495800" cy="3816350"/>
          </a:xfrm>
          <a:prstGeom prst="rect">
            <a:avLst/>
          </a:prstGeom>
          <a:noFill/>
          <a:ln w="9525">
            <a:noFill/>
            <a:miter lim="800000"/>
            <a:headEnd/>
            <a:tailEnd/>
          </a:ln>
        </p:spPr>
        <p:txBody>
          <a:bodyPr>
            <a:spAutoFit/>
          </a:bodyPr>
          <a:lstStyle/>
          <a:p>
            <a:pPr algn="ctr">
              <a:defRPr/>
            </a:pPr>
            <a:r>
              <a:rPr lang="en-US" sz="5400" b="1" dirty="0">
                <a:solidFill>
                  <a:srgbClr val="9A0000"/>
                </a:solidFill>
                <a:latin typeface="Banco" pitchFamily="18" charset="0"/>
                <a:cs typeface="Narkisim" pitchFamily="34" charset="-79"/>
              </a:rPr>
              <a:t>                          </a:t>
            </a:r>
            <a:r>
              <a:rPr lang="ru-RU" sz="4400" b="1" dirty="0">
                <a:solidFill>
                  <a:srgbClr val="9A0000"/>
                </a:solidFill>
                <a:latin typeface="+mj-lt"/>
                <a:cs typeface="Narkisim" pitchFamily="34" charset="-79"/>
              </a:rPr>
              <a:t>Дерево – </a:t>
            </a:r>
            <a:r>
              <a:rPr lang="en-US" sz="4400" b="1" dirty="0">
                <a:solidFill>
                  <a:srgbClr val="9A0000"/>
                </a:solidFill>
                <a:latin typeface="+mj-lt"/>
                <a:cs typeface="Narkisim" pitchFamily="34" charset="-79"/>
              </a:rPr>
              <a:t>                       </a:t>
            </a:r>
            <a:r>
              <a:rPr lang="ru-RU" sz="4400" b="1" dirty="0">
                <a:solidFill>
                  <a:srgbClr val="9A0000"/>
                </a:solidFill>
                <a:latin typeface="+mj-lt"/>
                <a:cs typeface="Narkisim" pitchFamily="34" charset="-79"/>
              </a:rPr>
              <a:t>энциклопедия </a:t>
            </a:r>
            <a:r>
              <a:rPr lang="en-US" sz="4400" b="1" dirty="0">
                <a:solidFill>
                  <a:srgbClr val="9A0000"/>
                </a:solidFill>
                <a:latin typeface="+mj-lt"/>
                <a:cs typeface="Narkisim" pitchFamily="34" charset="-79"/>
              </a:rPr>
              <a:t>                                  </a:t>
            </a:r>
            <a:r>
              <a:rPr lang="ru-RU" sz="4400" b="1" dirty="0">
                <a:solidFill>
                  <a:srgbClr val="9A0000"/>
                </a:solidFill>
                <a:latin typeface="+mj-lt"/>
                <a:cs typeface="Narkisim" pitchFamily="34" charset="-79"/>
              </a:rPr>
              <a:t> жизни</a:t>
            </a:r>
          </a:p>
          <a:p>
            <a:pPr algn="ctr">
              <a:defRPr/>
            </a:pPr>
            <a:r>
              <a:rPr lang="ru-RU" sz="2800" b="1" dirty="0">
                <a:solidFill>
                  <a:srgbClr val="9A0000"/>
                </a:solidFill>
                <a:latin typeface="+mj-lt"/>
                <a:cs typeface="Narkisim" pitchFamily="34" charset="-79"/>
              </a:rPr>
              <a:t>(интересные факты о деревьях)</a:t>
            </a:r>
          </a:p>
        </p:txBody>
      </p:sp>
      <p:pic>
        <p:nvPicPr>
          <p:cNvPr id="9" name="Picture 9" descr="C:\Users\Администратор\Desktop\planetGreen.jpg"/>
          <p:cNvPicPr>
            <a:picLocks noChangeAspect="1" noChangeArrowheads="1"/>
          </p:cNvPicPr>
          <p:nvPr/>
        </p:nvPicPr>
        <p:blipFill>
          <a:blip r:embed="rId3"/>
          <a:srcRect/>
          <a:stretch>
            <a:fillRect/>
          </a:stretch>
        </p:blipFill>
        <p:spPr bwMode="auto">
          <a:xfrm>
            <a:off x="4540250" y="2743200"/>
            <a:ext cx="460375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nodeType="afterGroup">
                            <p:stCondLst>
                              <p:cond delay="1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8">
                                            <p:txEl>
                                              <p:pRg st="0" end="0"/>
                                            </p:txEl>
                                          </p:spTgt>
                                        </p:tgtEl>
                                      </p:cBhvr>
                                    </p:animEffect>
                                  </p:childTnLst>
                                </p:cTn>
                              </p:par>
                              <p:par>
                                <p:cTn id="17" presetID="3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anim calcmode="lin" valueType="num">
                                      <p:cBhvr>
                                        <p:cTn id="20" dur="3000" fill="hold"/>
                                        <p:tgtEl>
                                          <p:spTgt spid="9"/>
                                        </p:tgtEl>
                                        <p:attrNameLst>
                                          <p:attrName>style.rotation</p:attrName>
                                        </p:attrNameLst>
                                      </p:cBhvr>
                                      <p:tavLst>
                                        <p:tav tm="0">
                                          <p:val>
                                            <p:fltVal val="720"/>
                                          </p:val>
                                        </p:tav>
                                        <p:tav tm="100000">
                                          <p:val>
                                            <p:fltVal val="0"/>
                                          </p:val>
                                        </p:tav>
                                      </p:tavLst>
                                    </p:anim>
                                    <p:anim calcmode="lin" valueType="num">
                                      <p:cBhvr>
                                        <p:cTn id="21" dur="3000" fill="hold"/>
                                        <p:tgtEl>
                                          <p:spTgt spid="9"/>
                                        </p:tgtEl>
                                        <p:attrNameLst>
                                          <p:attrName>ppt_h</p:attrName>
                                        </p:attrNameLst>
                                      </p:cBhvr>
                                      <p:tavLst>
                                        <p:tav tm="0">
                                          <p:val>
                                            <p:fltVal val="0"/>
                                          </p:val>
                                        </p:tav>
                                        <p:tav tm="100000">
                                          <p:val>
                                            <p:strVal val="#ppt_h"/>
                                          </p:val>
                                        </p:tav>
                                      </p:tavLst>
                                    </p:anim>
                                    <p:anim calcmode="lin" valueType="num">
                                      <p:cBhvr>
                                        <p:cTn id="22" dur="3000" fill="hold"/>
                                        <p:tgtEl>
                                          <p:spTgt spid="9"/>
                                        </p:tgtEl>
                                        <p:attrNameLst>
                                          <p:attrName>ppt_w</p:attrName>
                                        </p:attrNameLst>
                                      </p:cBhvr>
                                      <p:tavLst>
                                        <p:tav tm="0">
                                          <p:val>
                                            <p:fltVal val="0"/>
                                          </p:val>
                                        </p:tav>
                                        <p:tav tm="100000">
                                          <p:val>
                                            <p:strVal val="#ppt_w"/>
                                          </p:val>
                                        </p:tav>
                                      </p:tavLst>
                                    </p:anim>
                                  </p:childTnLst>
                                </p:cTn>
                              </p:par>
                            </p:childTnLst>
                          </p:cTn>
                        </p:par>
                        <p:par>
                          <p:cTn id="23" fill="hold" nodeType="afterGroup">
                            <p:stCondLst>
                              <p:cond delay="4000"/>
                            </p:stCondLst>
                            <p:childTnLst>
                              <p:par>
                                <p:cTn id="24" presetID="45" presetClass="entr" presetSubtype="0" fill="hold" nodeType="afterEffect">
                                  <p:stCondLst>
                                    <p:cond delay="0"/>
                                  </p:stCondLst>
                                  <p:iterate type="lt">
                                    <p:tmPct val="10000"/>
                                  </p:iterate>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2000"/>
                                        <p:tgtEl>
                                          <p:spTgt spid="8">
                                            <p:txEl>
                                              <p:pRg st="1" end="1"/>
                                            </p:txEl>
                                          </p:spTgt>
                                        </p:tgtEl>
                                      </p:cBhvr>
                                    </p:animEffect>
                                    <p:anim calcmode="lin" valueType="num">
                                      <p:cBhvr>
                                        <p:cTn id="27" dur="2000" fill="hold"/>
                                        <p:tgtEl>
                                          <p:spTgt spid="8">
                                            <p:txEl>
                                              <p:pRg st="1" end="1"/>
                                            </p:txEl>
                                          </p:spTgt>
                                        </p:tgtEl>
                                        <p:attrNameLst>
                                          <p:attrName>ppt_w</p:attrName>
                                        </p:attrNameLst>
                                      </p:cBhvr>
                                      <p:tavLst>
                                        <p:tav tm="0" fmla="#ppt_w*sin(2.5*pi*$)">
                                          <p:val>
                                            <p:fltVal val="0"/>
                                          </p:val>
                                        </p:tav>
                                        <p:tav tm="100000">
                                          <p:val>
                                            <p:fltVal val="1"/>
                                          </p:val>
                                        </p:tav>
                                      </p:tavLst>
                                    </p:anim>
                                    <p:anim calcmode="lin" valueType="num">
                                      <p:cBhvr>
                                        <p:cTn id="28"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3" name="Прямоугольник 2"/>
          <p:cNvSpPr>
            <a:spLocks noChangeArrowheads="1"/>
          </p:cNvSpPr>
          <p:nvPr/>
        </p:nvSpPr>
        <p:spPr bwMode="auto">
          <a:xfrm>
            <a:off x="685800" y="206375"/>
            <a:ext cx="89154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4" name="Прямоугольник 3"/>
          <p:cNvSpPr/>
          <p:nvPr/>
        </p:nvSpPr>
        <p:spPr>
          <a:xfrm>
            <a:off x="685800" y="1371600"/>
            <a:ext cx="8001000" cy="3970338"/>
          </a:xfrm>
          <a:prstGeom prst="rect">
            <a:avLst/>
          </a:prstGeom>
        </p:spPr>
        <p:txBody>
          <a:bodyPr>
            <a:spAutoFit/>
          </a:bodyPr>
          <a:lstStyle/>
          <a:p>
            <a:pPr algn="ctr">
              <a:defRPr/>
            </a:pPr>
            <a:r>
              <a:rPr lang="ru-RU" sz="2800" dirty="0">
                <a:solidFill>
                  <a:schemeClr val="accent2">
                    <a:lumMod val="50000"/>
                  </a:schemeClr>
                </a:solidFill>
                <a:latin typeface="+mn-lt"/>
                <a:cs typeface="+mn-cs"/>
              </a:rPr>
              <a:t>1. В 1960 году в Сиэтле, близ Вашингтона, проходил  5 Всемирный лесной конгресс, где было решено создать Парк дружбы народов, советские лесоводы из 1700 пород древесных растений выбрали дерево, которое занимает почти половину лесов нашей страны, дает прочную древесину, долговечно, растет быстро и не боится морозов.                             О каком дереве идет речь?  </a:t>
            </a:r>
          </a:p>
        </p:txBody>
      </p:sp>
      <p:pic>
        <p:nvPicPr>
          <p:cNvPr id="12294" name="Picture 6"/>
          <p:cNvPicPr>
            <a:picLocks noChangeAspect="1" noChangeArrowheads="1"/>
          </p:cNvPicPr>
          <p:nvPr/>
        </p:nvPicPr>
        <p:blipFill>
          <a:blip r:embed="rId3"/>
          <a:srcRect/>
          <a:stretch>
            <a:fillRect/>
          </a:stretch>
        </p:blipFill>
        <p:spPr bwMode="auto">
          <a:xfrm>
            <a:off x="609600" y="1143000"/>
            <a:ext cx="7924800" cy="5410200"/>
          </a:xfrm>
          <a:prstGeom prst="rect">
            <a:avLst/>
          </a:prstGeom>
          <a:noFill/>
          <a:ln w="9525">
            <a:noFill/>
            <a:miter lim="800000"/>
            <a:headEnd/>
            <a:tailEnd/>
          </a:ln>
        </p:spPr>
      </p:pic>
      <p:sp>
        <p:nvSpPr>
          <p:cNvPr id="7" name="Прямоугольник 6"/>
          <p:cNvSpPr>
            <a:spLocks noChangeArrowheads="1"/>
          </p:cNvSpPr>
          <p:nvPr/>
        </p:nvSpPr>
        <p:spPr bwMode="auto">
          <a:xfrm>
            <a:off x="1147763" y="5602288"/>
            <a:ext cx="3195637" cy="646112"/>
          </a:xfrm>
          <a:prstGeom prst="rect">
            <a:avLst/>
          </a:prstGeom>
          <a:noFill/>
          <a:ln w="9525">
            <a:noFill/>
            <a:miter lim="800000"/>
            <a:headEnd/>
            <a:tailEnd/>
          </a:ln>
        </p:spPr>
        <p:txBody>
          <a:bodyPr wrap="none">
            <a:spAutoFit/>
          </a:bodyPr>
          <a:lstStyle/>
          <a:p>
            <a:r>
              <a:rPr lang="ru-RU" altLang="ru-RU" sz="3600" b="1">
                <a:solidFill>
                  <a:srgbClr val="00FF00"/>
                </a:solidFill>
              </a:rPr>
              <a:t>Лиственница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p:cTn id="19" dur="500" fill="hold"/>
                                        <p:tgtEl>
                                          <p:spTgt spid="12294"/>
                                        </p:tgtEl>
                                        <p:attrNameLst>
                                          <p:attrName>ppt_w</p:attrName>
                                        </p:attrNameLst>
                                      </p:cBhvr>
                                      <p:tavLst>
                                        <p:tav tm="0">
                                          <p:val>
                                            <p:fltVal val="0"/>
                                          </p:val>
                                        </p:tav>
                                        <p:tav tm="100000">
                                          <p:val>
                                            <p:strVal val="#ppt_w"/>
                                          </p:val>
                                        </p:tav>
                                      </p:tavLst>
                                    </p:anim>
                                    <p:anim calcmode="lin" valueType="num">
                                      <p:cBhvr>
                                        <p:cTn id="20" dur="500" fill="hold"/>
                                        <p:tgtEl>
                                          <p:spTgt spid="12294"/>
                                        </p:tgtEl>
                                        <p:attrNameLst>
                                          <p:attrName>ppt_h</p:attrName>
                                        </p:attrNameLst>
                                      </p:cBhvr>
                                      <p:tavLst>
                                        <p:tav tm="0">
                                          <p:val>
                                            <p:fltVal val="0"/>
                                          </p:val>
                                        </p:tav>
                                        <p:tav tm="100000">
                                          <p:val>
                                            <p:strVal val="#ppt_h"/>
                                          </p:val>
                                        </p:tav>
                                      </p:tavLst>
                                    </p:anim>
                                    <p:animEffect transition="in" filter="fade">
                                      <p:cBhvr>
                                        <p:cTn id="21" dur="500"/>
                                        <p:tgtEl>
                                          <p:spTgt spid="12294"/>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3" name="Прямоугольник 2"/>
          <p:cNvSpPr>
            <a:spLocks noChangeArrowheads="1"/>
          </p:cNvSpPr>
          <p:nvPr/>
        </p:nvSpPr>
        <p:spPr bwMode="auto">
          <a:xfrm>
            <a:off x="609600" y="206375"/>
            <a:ext cx="89154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5" name="Прямоугольник 4"/>
          <p:cNvSpPr/>
          <p:nvPr/>
        </p:nvSpPr>
        <p:spPr>
          <a:xfrm>
            <a:off x="914400" y="1219200"/>
            <a:ext cx="7239000" cy="4494213"/>
          </a:xfrm>
          <a:prstGeom prst="rect">
            <a:avLst/>
          </a:prstGeom>
        </p:spPr>
        <p:txBody>
          <a:bodyPr>
            <a:spAutoFit/>
          </a:bodyPr>
          <a:lstStyle/>
          <a:p>
            <a:pPr algn="ctr">
              <a:defRPr/>
            </a:pPr>
            <a:r>
              <a:rPr lang="ru-RU" sz="2600" dirty="0">
                <a:solidFill>
                  <a:schemeClr val="accent2">
                    <a:lumMod val="50000"/>
                  </a:schemeClr>
                </a:solidFill>
                <a:cs typeface="+mn-cs"/>
              </a:rPr>
              <a:t>2. Это дерево бесспорно одно из самых красивых деревьев России. У него много «достоинств».  В исконно русских сёлах (и не только в сёлах) по сей день пользуются банными вениками из его листьев. Мебельные мастера и </a:t>
            </a:r>
            <a:r>
              <a:rPr lang="ru-RU" sz="2600" dirty="0" err="1">
                <a:solidFill>
                  <a:schemeClr val="accent2">
                    <a:lumMod val="50000"/>
                  </a:schemeClr>
                </a:solidFill>
                <a:cs typeface="+mn-cs"/>
              </a:rPr>
              <a:t>бумагоделы</a:t>
            </a:r>
            <a:r>
              <a:rPr lang="ru-RU" sz="2600" dirty="0">
                <a:solidFill>
                  <a:schemeClr val="accent2">
                    <a:lumMod val="50000"/>
                  </a:schemeClr>
                </a:solidFill>
                <a:cs typeface="+mn-cs"/>
              </a:rPr>
              <a:t> хвалят его древесину. А чего стоит кора этого дерева? В истории культуры Руси она сыграла, наверное, не менее важную роль, чем папирус в Древнем Египте. Вы уже догадались о каком дереве идет речь? </a:t>
            </a:r>
          </a:p>
        </p:txBody>
      </p:sp>
      <p:pic>
        <p:nvPicPr>
          <p:cNvPr id="13319" name="Picture 7"/>
          <p:cNvPicPr>
            <a:picLocks noChangeAspect="1" noChangeArrowheads="1"/>
          </p:cNvPicPr>
          <p:nvPr/>
        </p:nvPicPr>
        <p:blipFill>
          <a:blip r:embed="rId3"/>
          <a:srcRect/>
          <a:stretch>
            <a:fillRect/>
          </a:stretch>
        </p:blipFill>
        <p:spPr bwMode="auto">
          <a:xfrm>
            <a:off x="609600" y="1066800"/>
            <a:ext cx="7924800" cy="5343525"/>
          </a:xfrm>
          <a:prstGeom prst="rect">
            <a:avLst/>
          </a:prstGeom>
          <a:noFill/>
          <a:ln w="9525">
            <a:noFill/>
            <a:miter lim="800000"/>
            <a:headEnd/>
            <a:tailEnd/>
          </a:ln>
        </p:spPr>
      </p:pic>
      <p:sp>
        <p:nvSpPr>
          <p:cNvPr id="8" name="Прямоугольник 7"/>
          <p:cNvSpPr>
            <a:spLocks noChangeArrowheads="1"/>
          </p:cNvSpPr>
          <p:nvPr/>
        </p:nvSpPr>
        <p:spPr bwMode="auto">
          <a:xfrm>
            <a:off x="6324600" y="5638800"/>
            <a:ext cx="1790700" cy="646113"/>
          </a:xfrm>
          <a:prstGeom prst="rect">
            <a:avLst/>
          </a:prstGeom>
          <a:noFill/>
          <a:ln w="9525">
            <a:noFill/>
            <a:miter lim="800000"/>
            <a:headEnd/>
            <a:tailEnd/>
          </a:ln>
        </p:spPr>
        <p:txBody>
          <a:bodyPr wrap="none">
            <a:spAutoFit/>
          </a:bodyPr>
          <a:lstStyle/>
          <a:p>
            <a:r>
              <a:rPr lang="ru-RU" altLang="ru-RU" sz="3600" b="1">
                <a:solidFill>
                  <a:srgbClr val="00FF00"/>
                </a:solidFill>
              </a:rPr>
              <a:t>Береза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500" fill="hold"/>
                                        <p:tgtEl>
                                          <p:spTgt spid="13319"/>
                                        </p:tgtEl>
                                        <p:attrNameLst>
                                          <p:attrName>ppt_w</p:attrName>
                                        </p:attrNameLst>
                                      </p:cBhvr>
                                      <p:tavLst>
                                        <p:tav tm="0">
                                          <p:val>
                                            <p:fltVal val="0"/>
                                          </p:val>
                                        </p:tav>
                                        <p:tav tm="100000">
                                          <p:val>
                                            <p:strVal val="#ppt_w"/>
                                          </p:val>
                                        </p:tav>
                                      </p:tavLst>
                                    </p:anim>
                                    <p:anim calcmode="lin" valueType="num">
                                      <p:cBhvr>
                                        <p:cTn id="20" dur="500" fill="hold"/>
                                        <p:tgtEl>
                                          <p:spTgt spid="13319"/>
                                        </p:tgtEl>
                                        <p:attrNameLst>
                                          <p:attrName>ppt_h</p:attrName>
                                        </p:attrNameLst>
                                      </p:cBhvr>
                                      <p:tavLst>
                                        <p:tav tm="0">
                                          <p:val>
                                            <p:fltVal val="0"/>
                                          </p:val>
                                        </p:tav>
                                        <p:tav tm="100000">
                                          <p:val>
                                            <p:strVal val="#ppt_h"/>
                                          </p:val>
                                        </p:tav>
                                      </p:tavLst>
                                    </p:anim>
                                    <p:animEffect transition="in" filter="fade">
                                      <p:cBhvr>
                                        <p:cTn id="21" dur="500"/>
                                        <p:tgtEl>
                                          <p:spTgt spid="13319"/>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8" name="Прямоугольник 7"/>
          <p:cNvSpPr>
            <a:spLocks noChangeArrowheads="1"/>
          </p:cNvSpPr>
          <p:nvPr/>
        </p:nvSpPr>
        <p:spPr bwMode="auto">
          <a:xfrm>
            <a:off x="609600" y="228600"/>
            <a:ext cx="89154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9" name="Прямоугольник 8"/>
          <p:cNvSpPr/>
          <p:nvPr/>
        </p:nvSpPr>
        <p:spPr>
          <a:xfrm>
            <a:off x="609600" y="1447800"/>
            <a:ext cx="7772400" cy="3970338"/>
          </a:xfrm>
          <a:prstGeom prst="rect">
            <a:avLst/>
          </a:prstGeom>
        </p:spPr>
        <p:txBody>
          <a:bodyPr>
            <a:spAutoFit/>
          </a:bodyPr>
          <a:lstStyle/>
          <a:p>
            <a:pPr algn="ctr">
              <a:defRPr/>
            </a:pPr>
            <a:r>
              <a:rPr lang="ru-RU" sz="2800" dirty="0">
                <a:solidFill>
                  <a:schemeClr val="accent2">
                    <a:lumMod val="50000"/>
                  </a:schemeClr>
                </a:solidFill>
                <a:cs typeface="+mn-cs"/>
              </a:rPr>
              <a:t>3. Ягоды этого дерева не только красивы, но и полезны. В древней Руси закрепился обычай выносить под это дерево  больных, считалось, что аромат ягод способен отогнать болезнь. Белорусы же, наоборот, считали это дерево мстительным: « Кто её сломит или срубит, тот скоро умрёт или же в его доме будет покойник». О каком дереве идет речь?</a:t>
            </a:r>
            <a:endParaRPr lang="ru-RU" sz="2800" dirty="0">
              <a:cs typeface="+mn-cs"/>
            </a:endParaRPr>
          </a:p>
        </p:txBody>
      </p:sp>
      <p:pic>
        <p:nvPicPr>
          <p:cNvPr id="46088" name="Picture 8" descr="http://stat17.privet.ru/lr/0a0223a13bc502288081edc42d5e52a9"/>
          <p:cNvPicPr>
            <a:picLocks noChangeAspect="1" noChangeArrowheads="1"/>
          </p:cNvPicPr>
          <p:nvPr/>
        </p:nvPicPr>
        <p:blipFill>
          <a:blip r:embed="rId3"/>
          <a:srcRect/>
          <a:stretch>
            <a:fillRect/>
          </a:stretch>
        </p:blipFill>
        <p:spPr bwMode="auto">
          <a:xfrm>
            <a:off x="685800" y="1219200"/>
            <a:ext cx="7848600" cy="5334000"/>
          </a:xfrm>
          <a:prstGeom prst="rect">
            <a:avLst/>
          </a:prstGeom>
          <a:noFill/>
          <a:ln w="9525">
            <a:noFill/>
            <a:miter lim="800000"/>
            <a:headEnd/>
            <a:tailEnd/>
          </a:ln>
        </p:spPr>
      </p:pic>
      <p:sp>
        <p:nvSpPr>
          <p:cNvPr id="11271" name="Прямоугольник 6"/>
          <p:cNvSpPr>
            <a:spLocks noChangeArrowheads="1"/>
          </p:cNvSpPr>
          <p:nvPr/>
        </p:nvSpPr>
        <p:spPr bwMode="auto">
          <a:xfrm>
            <a:off x="6553200" y="1524000"/>
            <a:ext cx="1860550" cy="646113"/>
          </a:xfrm>
          <a:prstGeom prst="rect">
            <a:avLst/>
          </a:prstGeom>
          <a:noFill/>
          <a:ln w="9525">
            <a:noFill/>
            <a:miter lim="800000"/>
            <a:headEnd/>
            <a:tailEnd/>
          </a:ln>
        </p:spPr>
        <p:txBody>
          <a:bodyPr wrap="none">
            <a:spAutoFit/>
          </a:bodyPr>
          <a:lstStyle/>
          <a:p>
            <a:r>
              <a:rPr lang="ru-RU" altLang="ru-RU" sz="3600" b="1">
                <a:solidFill>
                  <a:srgbClr val="003300"/>
                </a:solidFill>
              </a:rPr>
              <a:t>Рябина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46088"/>
                                        </p:tgtEl>
                                        <p:attrNameLst>
                                          <p:attrName>style.visibility</p:attrName>
                                        </p:attrNameLst>
                                      </p:cBhvr>
                                      <p:to>
                                        <p:strVal val="visible"/>
                                      </p:to>
                                    </p:set>
                                    <p:anim calcmode="lin" valueType="num">
                                      <p:cBhvr>
                                        <p:cTn id="19" dur="500" fill="hold"/>
                                        <p:tgtEl>
                                          <p:spTgt spid="46088"/>
                                        </p:tgtEl>
                                        <p:attrNameLst>
                                          <p:attrName>ppt_w</p:attrName>
                                        </p:attrNameLst>
                                      </p:cBhvr>
                                      <p:tavLst>
                                        <p:tav tm="0">
                                          <p:val>
                                            <p:fltVal val="0"/>
                                          </p:val>
                                        </p:tav>
                                        <p:tav tm="100000">
                                          <p:val>
                                            <p:strVal val="#ppt_w"/>
                                          </p:val>
                                        </p:tav>
                                      </p:tavLst>
                                    </p:anim>
                                    <p:anim calcmode="lin" valueType="num">
                                      <p:cBhvr>
                                        <p:cTn id="20" dur="500" fill="hold"/>
                                        <p:tgtEl>
                                          <p:spTgt spid="46088"/>
                                        </p:tgtEl>
                                        <p:attrNameLst>
                                          <p:attrName>ppt_h</p:attrName>
                                        </p:attrNameLst>
                                      </p:cBhvr>
                                      <p:tavLst>
                                        <p:tav tm="0">
                                          <p:val>
                                            <p:fltVal val="0"/>
                                          </p:val>
                                        </p:tav>
                                        <p:tav tm="100000">
                                          <p:val>
                                            <p:strVal val="#ppt_h"/>
                                          </p:val>
                                        </p:tav>
                                      </p:tavLst>
                                    </p:anim>
                                    <p:animEffect transition="in" filter="fade">
                                      <p:cBhvr>
                                        <p:cTn id="21" dur="500"/>
                                        <p:tgtEl>
                                          <p:spTgt spid="46088"/>
                                        </p:tgtEl>
                                      </p:cBhvr>
                                    </p:animEffect>
                                  </p:childTnLst>
                                </p:cTn>
                              </p:par>
                            </p:childTnLst>
                          </p:cTn>
                        </p:par>
                        <p:par>
                          <p:cTn id="22" fill="hold">
                            <p:stCondLst>
                              <p:cond delay="500"/>
                            </p:stCondLst>
                            <p:childTnLst>
                              <p:par>
                                <p:cTn id="23" presetID="25" presetClass="entr" presetSubtype="0" fill="hold" nodeType="afterEffect">
                                  <p:stCondLst>
                                    <p:cond delay="0"/>
                                  </p:stCondLst>
                                  <p:childTnLst>
                                    <p:set>
                                      <p:cBhvr>
                                        <p:cTn id="24" dur="1" fill="hold">
                                          <p:stCondLst>
                                            <p:cond delay="0"/>
                                          </p:stCondLst>
                                        </p:cTn>
                                        <p:tgtEl>
                                          <p:spTgt spid="11271">
                                            <p:txEl>
                                              <p:pRg st="0" end="0"/>
                                            </p:txEl>
                                          </p:spTgt>
                                        </p:tgtEl>
                                        <p:attrNameLst>
                                          <p:attrName>style.visibility</p:attrName>
                                        </p:attrNameLst>
                                      </p:cBhvr>
                                      <p:to>
                                        <p:strVal val="visible"/>
                                      </p:to>
                                    </p:set>
                                    <p:anim calcmode="lin" valueType="num">
                                      <p:cBhvr>
                                        <p:cTn id="25" dur="500" decel="50000" fill="hold">
                                          <p:stCondLst>
                                            <p:cond delay="0"/>
                                          </p:stCondLst>
                                        </p:cTn>
                                        <p:tgtEl>
                                          <p:spTgt spid="11271">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271">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271">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11271">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271">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271">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271">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8" name="Прямоугольник 7"/>
          <p:cNvSpPr>
            <a:spLocks noChangeArrowheads="1"/>
          </p:cNvSpPr>
          <p:nvPr/>
        </p:nvSpPr>
        <p:spPr bwMode="auto">
          <a:xfrm>
            <a:off x="533400" y="228600"/>
            <a:ext cx="89154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9" name="Прямоугольник 8"/>
          <p:cNvSpPr/>
          <p:nvPr/>
        </p:nvSpPr>
        <p:spPr>
          <a:xfrm>
            <a:off x="762000" y="1447800"/>
            <a:ext cx="7696200" cy="3540125"/>
          </a:xfrm>
          <a:prstGeom prst="rect">
            <a:avLst/>
          </a:prstGeom>
        </p:spPr>
        <p:txBody>
          <a:bodyPr>
            <a:spAutoFit/>
          </a:bodyPr>
          <a:lstStyle/>
          <a:p>
            <a:pPr algn="ctr">
              <a:defRPr/>
            </a:pPr>
            <a:r>
              <a:rPr lang="ru-RU" sz="2800" dirty="0">
                <a:solidFill>
                  <a:schemeClr val="accent2">
                    <a:lumMod val="50000"/>
                  </a:schemeClr>
                </a:solidFill>
                <a:cs typeface="+mn-cs"/>
              </a:rPr>
              <a:t>4. Это дерево у древних славян - символ семейного очага, считалось, что оно охраняет людей от злых духов и пожаров.  Из старины остался обычай обрывать цветки этого дерева и дарить друг другу. Из его веток  плетут корзинки, а древесина  его– лучшие полозья для саней.       Назовите его. </a:t>
            </a:r>
          </a:p>
        </p:txBody>
      </p:sp>
      <p:pic>
        <p:nvPicPr>
          <p:cNvPr id="15366" name="Picture 6"/>
          <p:cNvPicPr>
            <a:picLocks noChangeAspect="1" noChangeArrowheads="1"/>
          </p:cNvPicPr>
          <p:nvPr/>
        </p:nvPicPr>
        <p:blipFill>
          <a:blip r:embed="rId3"/>
          <a:srcRect/>
          <a:stretch>
            <a:fillRect/>
          </a:stretch>
        </p:blipFill>
        <p:spPr bwMode="auto">
          <a:xfrm>
            <a:off x="760413" y="1066800"/>
            <a:ext cx="7773987" cy="5562600"/>
          </a:xfrm>
          <a:prstGeom prst="rect">
            <a:avLst/>
          </a:prstGeom>
          <a:noFill/>
          <a:ln w="9525">
            <a:noFill/>
            <a:miter lim="800000"/>
            <a:headEnd/>
            <a:tailEnd/>
          </a:ln>
        </p:spPr>
      </p:pic>
      <p:sp>
        <p:nvSpPr>
          <p:cNvPr id="11271" name="Прямоугольник 6"/>
          <p:cNvSpPr>
            <a:spLocks noChangeArrowheads="1"/>
          </p:cNvSpPr>
          <p:nvPr/>
        </p:nvSpPr>
        <p:spPr bwMode="auto">
          <a:xfrm>
            <a:off x="1676400" y="1143000"/>
            <a:ext cx="1050925" cy="646113"/>
          </a:xfrm>
          <a:prstGeom prst="rect">
            <a:avLst/>
          </a:prstGeom>
          <a:noFill/>
          <a:ln w="9525">
            <a:noFill/>
            <a:miter lim="800000"/>
            <a:headEnd/>
            <a:tailEnd/>
          </a:ln>
        </p:spPr>
        <p:txBody>
          <a:bodyPr wrap="none">
            <a:spAutoFit/>
          </a:bodyPr>
          <a:lstStyle/>
          <a:p>
            <a:r>
              <a:rPr lang="ru-RU" altLang="ru-RU" sz="3600" b="1">
                <a:solidFill>
                  <a:srgbClr val="006600"/>
                </a:solidFill>
              </a:rPr>
              <a:t>Ива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p:cTn id="19" dur="500" fill="hold"/>
                                        <p:tgtEl>
                                          <p:spTgt spid="15366"/>
                                        </p:tgtEl>
                                        <p:attrNameLst>
                                          <p:attrName>ppt_w</p:attrName>
                                        </p:attrNameLst>
                                      </p:cBhvr>
                                      <p:tavLst>
                                        <p:tav tm="0">
                                          <p:val>
                                            <p:fltVal val="0"/>
                                          </p:val>
                                        </p:tav>
                                        <p:tav tm="100000">
                                          <p:val>
                                            <p:strVal val="#ppt_w"/>
                                          </p:val>
                                        </p:tav>
                                      </p:tavLst>
                                    </p:anim>
                                    <p:anim calcmode="lin" valueType="num">
                                      <p:cBhvr>
                                        <p:cTn id="20" dur="500" fill="hold"/>
                                        <p:tgtEl>
                                          <p:spTgt spid="15366"/>
                                        </p:tgtEl>
                                        <p:attrNameLst>
                                          <p:attrName>ppt_h</p:attrName>
                                        </p:attrNameLst>
                                      </p:cBhvr>
                                      <p:tavLst>
                                        <p:tav tm="0">
                                          <p:val>
                                            <p:fltVal val="0"/>
                                          </p:val>
                                        </p:tav>
                                        <p:tav tm="100000">
                                          <p:val>
                                            <p:strVal val="#ppt_h"/>
                                          </p:val>
                                        </p:tav>
                                      </p:tavLst>
                                    </p:anim>
                                    <p:animEffect transition="in" filter="fade">
                                      <p:cBhvr>
                                        <p:cTn id="21" dur="500"/>
                                        <p:tgtEl>
                                          <p:spTgt spid="15366"/>
                                        </p:tgtEl>
                                      </p:cBhvr>
                                    </p:animEffect>
                                  </p:childTnLst>
                                </p:cTn>
                              </p:par>
                            </p:childTnLst>
                          </p:cTn>
                        </p:par>
                        <p:par>
                          <p:cTn id="22" fill="hold">
                            <p:stCondLst>
                              <p:cond delay="500"/>
                            </p:stCondLst>
                            <p:childTnLst>
                              <p:par>
                                <p:cTn id="23" presetID="25" presetClass="entr" presetSubtype="0" fill="hold" nodeType="afterEffect">
                                  <p:stCondLst>
                                    <p:cond delay="0"/>
                                  </p:stCondLst>
                                  <p:childTnLst>
                                    <p:set>
                                      <p:cBhvr>
                                        <p:cTn id="24" dur="1" fill="hold">
                                          <p:stCondLst>
                                            <p:cond delay="0"/>
                                          </p:stCondLst>
                                        </p:cTn>
                                        <p:tgtEl>
                                          <p:spTgt spid="11271">
                                            <p:txEl>
                                              <p:pRg st="0" end="0"/>
                                            </p:txEl>
                                          </p:spTgt>
                                        </p:tgtEl>
                                        <p:attrNameLst>
                                          <p:attrName>style.visibility</p:attrName>
                                        </p:attrNameLst>
                                      </p:cBhvr>
                                      <p:to>
                                        <p:strVal val="visible"/>
                                      </p:to>
                                    </p:set>
                                    <p:anim calcmode="lin" valueType="num">
                                      <p:cBhvr>
                                        <p:cTn id="25" dur="500" decel="50000" fill="hold">
                                          <p:stCondLst>
                                            <p:cond delay="0"/>
                                          </p:stCondLst>
                                        </p:cTn>
                                        <p:tgtEl>
                                          <p:spTgt spid="11271">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1271">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1271">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11271">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1271">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1271">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1271">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p:nvPr/>
        </p:nvSpPr>
        <p:spPr>
          <a:xfrm>
            <a:off x="533400" y="1676400"/>
            <a:ext cx="8077200" cy="2246313"/>
          </a:xfrm>
          <a:prstGeom prst="rect">
            <a:avLst/>
          </a:prstGeom>
        </p:spPr>
        <p:txBody>
          <a:bodyPr>
            <a:spAutoFit/>
          </a:bodyPr>
          <a:lstStyle/>
          <a:p>
            <a:pPr algn="ctr">
              <a:defRPr/>
            </a:pPr>
            <a:r>
              <a:rPr lang="ru-RU" sz="2800" dirty="0">
                <a:solidFill>
                  <a:schemeClr val="accent2">
                    <a:lumMod val="50000"/>
                  </a:schemeClr>
                </a:solidFill>
                <a:cs typeface="+mn-cs"/>
              </a:rPr>
              <a:t>5. В Сочи есть уникальное дерево, молва о котором уже давно распространилась по всему миру. Его называют Деревом – садом или  Деревом дружбы. Так в чем же уникальность этого дерева? </a:t>
            </a:r>
          </a:p>
        </p:txBody>
      </p:sp>
      <p:sp>
        <p:nvSpPr>
          <p:cNvPr id="6" name="Прямоугольник 5"/>
          <p:cNvSpPr>
            <a:spLocks noChangeArrowheads="1"/>
          </p:cNvSpPr>
          <p:nvPr/>
        </p:nvSpPr>
        <p:spPr bwMode="auto">
          <a:xfrm>
            <a:off x="533400" y="206375"/>
            <a:ext cx="87630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pic>
        <p:nvPicPr>
          <p:cNvPr id="16389" name="Picture 17" descr="http://detisochi.ru/assets/images/companies/rest/theaters-museums/3.jpg"/>
          <p:cNvPicPr>
            <a:picLocks noChangeAspect="1" noChangeArrowheads="1"/>
          </p:cNvPicPr>
          <p:nvPr/>
        </p:nvPicPr>
        <p:blipFill>
          <a:blip r:embed="rId3"/>
          <a:srcRect/>
          <a:stretch>
            <a:fillRect/>
          </a:stretch>
        </p:blipFill>
        <p:spPr bwMode="auto">
          <a:xfrm>
            <a:off x="685800" y="990600"/>
            <a:ext cx="7772400" cy="5534025"/>
          </a:xfrm>
          <a:prstGeom prst="rect">
            <a:avLst/>
          </a:prstGeom>
          <a:noFill/>
          <a:ln w="9525">
            <a:noFill/>
            <a:miter lim="800000"/>
            <a:headEnd/>
            <a:tailEnd/>
          </a:ln>
        </p:spPr>
      </p:pic>
      <p:sp>
        <p:nvSpPr>
          <p:cNvPr id="8" name="Прямоугольник 7"/>
          <p:cNvSpPr>
            <a:spLocks noChangeArrowheads="1"/>
          </p:cNvSpPr>
          <p:nvPr/>
        </p:nvSpPr>
        <p:spPr bwMode="auto">
          <a:xfrm>
            <a:off x="533400" y="5722938"/>
            <a:ext cx="8001000" cy="830262"/>
          </a:xfrm>
          <a:prstGeom prst="rect">
            <a:avLst/>
          </a:prstGeom>
          <a:noFill/>
          <a:ln w="9525">
            <a:noFill/>
            <a:miter lim="800000"/>
            <a:headEnd/>
            <a:tailEnd/>
          </a:ln>
        </p:spPr>
        <p:txBody>
          <a:bodyPr>
            <a:spAutoFit/>
          </a:bodyPr>
          <a:lstStyle/>
          <a:p>
            <a:pPr algn="ctr"/>
            <a:r>
              <a:rPr lang="ru-RU" altLang="ru-RU" sz="2400" b="1">
                <a:solidFill>
                  <a:srgbClr val="006600"/>
                </a:solidFill>
              </a:rPr>
              <a:t>Дерево дикого лимона, на нем привита коллекция из 45 сортов и видов цитрусовых культур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500" fill="hold"/>
                                        <p:tgtEl>
                                          <p:spTgt spid="16389"/>
                                        </p:tgtEl>
                                        <p:attrNameLst>
                                          <p:attrName>ppt_w</p:attrName>
                                        </p:attrNameLst>
                                      </p:cBhvr>
                                      <p:tavLst>
                                        <p:tav tm="0">
                                          <p:val>
                                            <p:fltVal val="0"/>
                                          </p:val>
                                        </p:tav>
                                        <p:tav tm="100000">
                                          <p:val>
                                            <p:strVal val="#ppt_w"/>
                                          </p:val>
                                        </p:tav>
                                      </p:tavLst>
                                    </p:anim>
                                    <p:anim calcmode="lin" valueType="num">
                                      <p:cBhvr>
                                        <p:cTn id="20" dur="500" fill="hold"/>
                                        <p:tgtEl>
                                          <p:spTgt spid="16389"/>
                                        </p:tgtEl>
                                        <p:attrNameLst>
                                          <p:attrName>ppt_h</p:attrName>
                                        </p:attrNameLst>
                                      </p:cBhvr>
                                      <p:tavLst>
                                        <p:tav tm="0">
                                          <p:val>
                                            <p:fltVal val="0"/>
                                          </p:val>
                                        </p:tav>
                                        <p:tav tm="100000">
                                          <p:val>
                                            <p:strVal val="#ppt_h"/>
                                          </p:val>
                                        </p:tav>
                                      </p:tavLst>
                                    </p:anim>
                                    <p:animEffect transition="in" filter="fade">
                                      <p:cBhvr>
                                        <p:cTn id="21" dur="500"/>
                                        <p:tgtEl>
                                          <p:spTgt spid="16389"/>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6" name="Прямоугольник 5"/>
          <p:cNvSpPr>
            <a:spLocks noChangeArrowheads="1"/>
          </p:cNvSpPr>
          <p:nvPr/>
        </p:nvSpPr>
        <p:spPr bwMode="auto">
          <a:xfrm>
            <a:off x="609600" y="282575"/>
            <a:ext cx="87630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23555" name="Rectangle 3"/>
          <p:cNvSpPr>
            <a:spLocks noChangeArrowheads="1"/>
          </p:cNvSpPr>
          <p:nvPr/>
        </p:nvSpPr>
        <p:spPr bwMode="auto">
          <a:xfrm>
            <a:off x="457200" y="1676400"/>
            <a:ext cx="8153400" cy="3108325"/>
          </a:xfrm>
          <a:prstGeom prst="rect">
            <a:avLst/>
          </a:prstGeom>
          <a:noFill/>
          <a:ln w="9525">
            <a:noFill/>
            <a:miter lim="800000"/>
            <a:headEnd/>
            <a:tailEnd/>
          </a:ln>
          <a:effectLst/>
        </p:spPr>
        <p:txBody>
          <a:bodyPr anchor="ctr">
            <a:spAutoFit/>
          </a:bodyPr>
          <a:lstStyle/>
          <a:p>
            <a:pPr algn="ctr" eaLnBrk="0" hangingPunct="0">
              <a:defRPr/>
            </a:pPr>
            <a:r>
              <a:rPr lang="ru-RU" sz="2800" dirty="0">
                <a:solidFill>
                  <a:schemeClr val="accent2">
                    <a:lumMod val="50000"/>
                  </a:schemeClr>
                </a:solidFill>
                <a:cs typeface="+mn-cs"/>
              </a:rPr>
              <a:t>6. За нежный красивый облик это дерево древние славяне связывали с Ладой, богиней любви и красоты. Название от греческого слова «</a:t>
            </a:r>
            <a:r>
              <a:rPr lang="ru-RU" sz="2800" dirty="0" err="1">
                <a:solidFill>
                  <a:schemeClr val="accent2">
                    <a:lumMod val="50000"/>
                  </a:schemeClr>
                </a:solidFill>
                <a:cs typeface="+mn-cs"/>
              </a:rPr>
              <a:t>птилон</a:t>
            </a:r>
            <a:r>
              <a:rPr lang="ru-RU" sz="2800" dirty="0">
                <a:solidFill>
                  <a:schemeClr val="accent2">
                    <a:lumMod val="50000"/>
                  </a:schemeClr>
                </a:solidFill>
                <a:cs typeface="+mn-cs"/>
              </a:rPr>
              <a:t>» - крыло. Листья сердцевидной формы. Большое дерево в период цветения дает до 12 кг меда, который считается лучшим. Назовите это дерево. </a:t>
            </a:r>
          </a:p>
        </p:txBody>
      </p:sp>
      <p:pic>
        <p:nvPicPr>
          <p:cNvPr id="17413" name="Picture 2" descr="http://legacy.futura-sciences.com/uploads/RTEmagicP_tilleul_txdam19871_6c9289.jpg"/>
          <p:cNvPicPr>
            <a:picLocks noChangeAspect="1" noChangeArrowheads="1"/>
          </p:cNvPicPr>
          <p:nvPr/>
        </p:nvPicPr>
        <p:blipFill>
          <a:blip r:embed="rId3"/>
          <a:srcRect/>
          <a:stretch>
            <a:fillRect/>
          </a:stretch>
        </p:blipFill>
        <p:spPr bwMode="auto">
          <a:xfrm>
            <a:off x="609600" y="1111250"/>
            <a:ext cx="8001000" cy="5518150"/>
          </a:xfrm>
          <a:prstGeom prst="rect">
            <a:avLst/>
          </a:prstGeom>
          <a:noFill/>
          <a:ln w="9525">
            <a:noFill/>
            <a:miter lim="800000"/>
            <a:headEnd/>
            <a:tailEnd/>
          </a:ln>
        </p:spPr>
      </p:pic>
      <p:sp>
        <p:nvSpPr>
          <p:cNvPr id="9" name="Прямоугольник 8"/>
          <p:cNvSpPr>
            <a:spLocks noChangeArrowheads="1"/>
          </p:cNvSpPr>
          <p:nvPr/>
        </p:nvSpPr>
        <p:spPr bwMode="auto">
          <a:xfrm>
            <a:off x="6826250" y="1219200"/>
            <a:ext cx="1327150" cy="646113"/>
          </a:xfrm>
          <a:prstGeom prst="rect">
            <a:avLst/>
          </a:prstGeom>
          <a:noFill/>
          <a:ln w="9525">
            <a:noFill/>
            <a:miter lim="800000"/>
            <a:headEnd/>
            <a:tailEnd/>
          </a:ln>
        </p:spPr>
        <p:txBody>
          <a:bodyPr wrap="none">
            <a:spAutoFit/>
          </a:bodyPr>
          <a:lstStyle/>
          <a:p>
            <a:r>
              <a:rPr lang="ru-RU" altLang="ru-RU" sz="3600" b="1">
                <a:solidFill>
                  <a:srgbClr val="006600"/>
                </a:solidFill>
              </a:rPr>
              <a:t>Липа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p:cTn id="12" dur="500" fill="hold"/>
                                        <p:tgtEl>
                                          <p:spTgt spid="23555"/>
                                        </p:tgtEl>
                                        <p:attrNameLst>
                                          <p:attrName>ppt_w</p:attrName>
                                        </p:attrNameLst>
                                      </p:cBhvr>
                                      <p:tavLst>
                                        <p:tav tm="0">
                                          <p:val>
                                            <p:fltVal val="0"/>
                                          </p:val>
                                        </p:tav>
                                        <p:tav tm="100000">
                                          <p:val>
                                            <p:strVal val="#ppt_w"/>
                                          </p:val>
                                        </p:tav>
                                      </p:tavLst>
                                    </p:anim>
                                    <p:anim calcmode="lin" valueType="num">
                                      <p:cBhvr>
                                        <p:cTn id="13" dur="500" fill="hold"/>
                                        <p:tgtEl>
                                          <p:spTgt spid="23555"/>
                                        </p:tgtEl>
                                        <p:attrNameLst>
                                          <p:attrName>ppt_h</p:attrName>
                                        </p:attrNameLst>
                                      </p:cBhvr>
                                      <p:tavLst>
                                        <p:tav tm="0">
                                          <p:val>
                                            <p:fltVal val="0"/>
                                          </p:val>
                                        </p:tav>
                                        <p:tav tm="100000">
                                          <p:val>
                                            <p:strVal val="#ppt_h"/>
                                          </p:val>
                                        </p:tav>
                                      </p:tavLst>
                                    </p:anim>
                                    <p:animEffect transition="in" filter="fade">
                                      <p:cBhvr>
                                        <p:cTn id="14" dur="500"/>
                                        <p:tgtEl>
                                          <p:spTgt spid="2355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p:cTn id="19" dur="500" fill="hold"/>
                                        <p:tgtEl>
                                          <p:spTgt spid="17413"/>
                                        </p:tgtEl>
                                        <p:attrNameLst>
                                          <p:attrName>ppt_w</p:attrName>
                                        </p:attrNameLst>
                                      </p:cBhvr>
                                      <p:tavLst>
                                        <p:tav tm="0">
                                          <p:val>
                                            <p:fltVal val="0"/>
                                          </p:val>
                                        </p:tav>
                                        <p:tav tm="100000">
                                          <p:val>
                                            <p:strVal val="#ppt_w"/>
                                          </p:val>
                                        </p:tav>
                                      </p:tavLst>
                                    </p:anim>
                                    <p:anim calcmode="lin" valueType="num">
                                      <p:cBhvr>
                                        <p:cTn id="20" dur="500" fill="hold"/>
                                        <p:tgtEl>
                                          <p:spTgt spid="17413"/>
                                        </p:tgtEl>
                                        <p:attrNameLst>
                                          <p:attrName>ppt_h</p:attrName>
                                        </p:attrNameLst>
                                      </p:cBhvr>
                                      <p:tavLst>
                                        <p:tav tm="0">
                                          <p:val>
                                            <p:fltVal val="0"/>
                                          </p:val>
                                        </p:tav>
                                        <p:tav tm="100000">
                                          <p:val>
                                            <p:strVal val="#ppt_h"/>
                                          </p:val>
                                        </p:tav>
                                      </p:tavLst>
                                    </p:anim>
                                    <p:animEffect transition="in" filter="fade">
                                      <p:cBhvr>
                                        <p:cTn id="21" dur="500"/>
                                        <p:tgtEl>
                                          <p:spTgt spid="17413"/>
                                        </p:tgtEl>
                                      </p:cBhvr>
                                    </p:animEffect>
                                  </p:childTnLst>
                                </p:cTn>
                              </p:par>
                            </p:childTnLst>
                          </p:cTn>
                        </p:par>
                        <p:par>
                          <p:cTn id="22" fill="hold" nodeType="withGroup">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55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6" name="Прямоугольник 5"/>
          <p:cNvSpPr>
            <a:spLocks noChangeArrowheads="1"/>
          </p:cNvSpPr>
          <p:nvPr/>
        </p:nvSpPr>
        <p:spPr bwMode="auto">
          <a:xfrm>
            <a:off x="381000" y="282575"/>
            <a:ext cx="87630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11" name="Прямоугольник 10"/>
          <p:cNvSpPr/>
          <p:nvPr/>
        </p:nvSpPr>
        <p:spPr>
          <a:xfrm>
            <a:off x="533400" y="1752600"/>
            <a:ext cx="8229600" cy="3108325"/>
          </a:xfrm>
          <a:prstGeom prst="rect">
            <a:avLst/>
          </a:prstGeom>
        </p:spPr>
        <p:txBody>
          <a:bodyPr>
            <a:spAutoFit/>
          </a:bodyPr>
          <a:lstStyle/>
          <a:p>
            <a:pPr algn="ctr">
              <a:defRPr/>
            </a:pPr>
            <a:r>
              <a:rPr lang="ru-RU" sz="2800" dirty="0">
                <a:solidFill>
                  <a:schemeClr val="accent2">
                    <a:lumMod val="50000"/>
                  </a:schemeClr>
                </a:solidFill>
                <a:cs typeface="+mn-cs"/>
              </a:rPr>
              <a:t>7. В Германии в честь рождения мальчика обязательно сажали яблоню, а в честь рождения девочки – именно это дерево и верили, что судьбы дерева и ребёнка одинаковы. Как вы думаете какое дерево сажали немцы, если в семье появлялась девочка?</a:t>
            </a:r>
          </a:p>
        </p:txBody>
      </p:sp>
      <p:pic>
        <p:nvPicPr>
          <p:cNvPr id="16393" name="Picture 9" descr="http://www.sadart.ru/assets/images/03/pear03.jpg"/>
          <p:cNvPicPr>
            <a:picLocks noChangeAspect="1" noChangeArrowheads="1"/>
          </p:cNvPicPr>
          <p:nvPr/>
        </p:nvPicPr>
        <p:blipFill>
          <a:blip r:embed="rId3"/>
          <a:srcRect/>
          <a:stretch>
            <a:fillRect/>
          </a:stretch>
        </p:blipFill>
        <p:spPr bwMode="auto">
          <a:xfrm>
            <a:off x="457200" y="1219200"/>
            <a:ext cx="8229600" cy="5194300"/>
          </a:xfrm>
          <a:prstGeom prst="rect">
            <a:avLst/>
          </a:prstGeom>
          <a:noFill/>
          <a:ln w="9525">
            <a:noFill/>
            <a:miter lim="800000"/>
            <a:headEnd/>
            <a:tailEnd/>
          </a:ln>
        </p:spPr>
      </p:pic>
      <p:sp>
        <p:nvSpPr>
          <p:cNvPr id="10" name="Прямоугольник 9"/>
          <p:cNvSpPr>
            <a:spLocks noChangeArrowheads="1"/>
          </p:cNvSpPr>
          <p:nvPr/>
        </p:nvSpPr>
        <p:spPr bwMode="auto">
          <a:xfrm>
            <a:off x="762000" y="5181600"/>
            <a:ext cx="1601788" cy="646113"/>
          </a:xfrm>
          <a:prstGeom prst="rect">
            <a:avLst/>
          </a:prstGeom>
          <a:noFill/>
          <a:ln w="9525">
            <a:noFill/>
            <a:miter lim="800000"/>
            <a:headEnd/>
            <a:tailEnd/>
          </a:ln>
        </p:spPr>
        <p:txBody>
          <a:bodyPr wrap="none">
            <a:spAutoFit/>
          </a:bodyPr>
          <a:lstStyle/>
          <a:p>
            <a:r>
              <a:rPr lang="ru-RU" altLang="ru-RU" sz="3600" b="1">
                <a:solidFill>
                  <a:srgbClr val="00FF00"/>
                </a:solidFill>
              </a:rPr>
              <a:t>Груша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393"/>
                                        </p:tgtEl>
                                        <p:attrNameLst>
                                          <p:attrName>style.visibility</p:attrName>
                                        </p:attrNameLst>
                                      </p:cBhvr>
                                      <p:to>
                                        <p:strVal val="visible"/>
                                      </p:to>
                                    </p:set>
                                    <p:anim calcmode="lin" valueType="num">
                                      <p:cBhvr>
                                        <p:cTn id="19" dur="500" fill="hold"/>
                                        <p:tgtEl>
                                          <p:spTgt spid="16393"/>
                                        </p:tgtEl>
                                        <p:attrNameLst>
                                          <p:attrName>ppt_w</p:attrName>
                                        </p:attrNameLst>
                                      </p:cBhvr>
                                      <p:tavLst>
                                        <p:tav tm="0">
                                          <p:val>
                                            <p:fltVal val="0"/>
                                          </p:val>
                                        </p:tav>
                                        <p:tav tm="100000">
                                          <p:val>
                                            <p:strVal val="#ppt_w"/>
                                          </p:val>
                                        </p:tav>
                                      </p:tavLst>
                                    </p:anim>
                                    <p:anim calcmode="lin" valueType="num">
                                      <p:cBhvr>
                                        <p:cTn id="20" dur="500" fill="hold"/>
                                        <p:tgtEl>
                                          <p:spTgt spid="16393"/>
                                        </p:tgtEl>
                                        <p:attrNameLst>
                                          <p:attrName>ppt_h</p:attrName>
                                        </p:attrNameLst>
                                      </p:cBhvr>
                                      <p:tavLst>
                                        <p:tav tm="0">
                                          <p:val>
                                            <p:fltVal val="0"/>
                                          </p:val>
                                        </p:tav>
                                        <p:tav tm="100000">
                                          <p:val>
                                            <p:strVal val="#ppt_h"/>
                                          </p:val>
                                        </p:tav>
                                      </p:tavLst>
                                    </p:anim>
                                    <p:animEffect transition="in" filter="fade">
                                      <p:cBhvr>
                                        <p:cTn id="21" dur="500"/>
                                        <p:tgtEl>
                                          <p:spTgt spid="1639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1" grpId="0" autoUpdateAnimBg="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6" name="Прямоугольник 5"/>
          <p:cNvSpPr>
            <a:spLocks noChangeArrowheads="1"/>
          </p:cNvSpPr>
          <p:nvPr/>
        </p:nvSpPr>
        <p:spPr bwMode="auto">
          <a:xfrm>
            <a:off x="533400" y="206375"/>
            <a:ext cx="87630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13" name="Прямоугольник 12"/>
          <p:cNvSpPr/>
          <p:nvPr/>
        </p:nvSpPr>
        <p:spPr>
          <a:xfrm>
            <a:off x="762000" y="1219200"/>
            <a:ext cx="7848600" cy="3970338"/>
          </a:xfrm>
          <a:prstGeom prst="rect">
            <a:avLst/>
          </a:prstGeom>
        </p:spPr>
        <p:txBody>
          <a:bodyPr>
            <a:spAutoFit/>
          </a:bodyPr>
          <a:lstStyle/>
          <a:p>
            <a:pPr algn="ctr">
              <a:defRPr/>
            </a:pPr>
            <a:r>
              <a:rPr lang="ru-RU" sz="2800" dirty="0">
                <a:solidFill>
                  <a:schemeClr val="accent2">
                    <a:lumMod val="50000"/>
                  </a:schemeClr>
                </a:solidFill>
              </a:rPr>
              <a:t> 8. Это дерево считается деревом сюрпризов. </a:t>
            </a:r>
          </a:p>
          <a:p>
            <a:pPr algn="ctr">
              <a:defRPr/>
            </a:pPr>
            <a:r>
              <a:rPr lang="ru-RU" sz="2800" dirty="0">
                <a:solidFill>
                  <a:schemeClr val="accent2">
                    <a:lumMod val="50000"/>
                  </a:schemeClr>
                </a:solidFill>
              </a:rPr>
              <a:t> Оно растет в нашей стране в Сибири и на Дальнем  Востоке. Почему его так зовут?          В  посуде из этого дерева долго не киснет молоко. В шкафу из его досок не заводится моль. Комары и клещи боятся запаха  этого дерева.  А из его орехов сибиряки-старожилы  умеют готовить растительные сливки</a:t>
            </a:r>
            <a:r>
              <a:rPr lang="ru-RU" sz="2800" dirty="0"/>
              <a:t>.     </a:t>
            </a:r>
            <a:r>
              <a:rPr lang="ru-RU" sz="2800" dirty="0">
                <a:solidFill>
                  <a:schemeClr val="accent2">
                    <a:lumMod val="50000"/>
                  </a:schemeClr>
                </a:solidFill>
              </a:rPr>
              <a:t>Назовите это удивительное дерево?</a:t>
            </a:r>
          </a:p>
        </p:txBody>
      </p:sp>
      <p:pic>
        <p:nvPicPr>
          <p:cNvPr id="48130" name="Picture 2" descr="http://atmwood.com.ua/wp-content/uploads/kedr3.jpg"/>
          <p:cNvPicPr>
            <a:picLocks noChangeAspect="1" noChangeArrowheads="1"/>
          </p:cNvPicPr>
          <p:nvPr/>
        </p:nvPicPr>
        <p:blipFill>
          <a:blip r:embed="rId3"/>
          <a:srcRect/>
          <a:stretch>
            <a:fillRect/>
          </a:stretch>
        </p:blipFill>
        <p:spPr bwMode="auto">
          <a:xfrm>
            <a:off x="533400" y="990600"/>
            <a:ext cx="8001000" cy="5410200"/>
          </a:xfrm>
          <a:prstGeom prst="rect">
            <a:avLst/>
          </a:prstGeom>
          <a:noFill/>
          <a:ln w="9525">
            <a:noFill/>
            <a:miter lim="800000"/>
            <a:headEnd/>
            <a:tailEnd/>
          </a:ln>
        </p:spPr>
      </p:pic>
      <p:sp>
        <p:nvSpPr>
          <p:cNvPr id="15367" name="Прямоугольник 13"/>
          <p:cNvSpPr>
            <a:spLocks noChangeArrowheads="1"/>
          </p:cNvSpPr>
          <p:nvPr/>
        </p:nvSpPr>
        <p:spPr bwMode="auto">
          <a:xfrm>
            <a:off x="7083425" y="1295400"/>
            <a:ext cx="1298575" cy="646113"/>
          </a:xfrm>
          <a:prstGeom prst="rect">
            <a:avLst/>
          </a:prstGeom>
          <a:noFill/>
          <a:ln w="9525">
            <a:noFill/>
            <a:miter lim="800000"/>
            <a:headEnd/>
            <a:tailEnd/>
          </a:ln>
        </p:spPr>
        <p:txBody>
          <a:bodyPr wrap="none">
            <a:spAutoFit/>
          </a:bodyPr>
          <a:lstStyle/>
          <a:p>
            <a:r>
              <a:rPr lang="ru-RU" altLang="ru-RU" sz="3600" b="1">
                <a:solidFill>
                  <a:srgbClr val="006600"/>
                </a:solidFill>
              </a:rPr>
              <a:t>Кедр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8130"/>
                                        </p:tgtEl>
                                        <p:attrNameLst>
                                          <p:attrName>style.visibility</p:attrName>
                                        </p:attrNameLst>
                                      </p:cBhvr>
                                      <p:to>
                                        <p:strVal val="visible"/>
                                      </p:to>
                                    </p:set>
                                    <p:anim calcmode="lin" valueType="num">
                                      <p:cBhvr>
                                        <p:cTn id="19" dur="500" fill="hold"/>
                                        <p:tgtEl>
                                          <p:spTgt spid="48130"/>
                                        </p:tgtEl>
                                        <p:attrNameLst>
                                          <p:attrName>ppt_w</p:attrName>
                                        </p:attrNameLst>
                                      </p:cBhvr>
                                      <p:tavLst>
                                        <p:tav tm="0">
                                          <p:val>
                                            <p:fltVal val="0"/>
                                          </p:val>
                                        </p:tav>
                                        <p:tav tm="100000">
                                          <p:val>
                                            <p:strVal val="#ppt_w"/>
                                          </p:val>
                                        </p:tav>
                                      </p:tavLst>
                                    </p:anim>
                                    <p:anim calcmode="lin" valueType="num">
                                      <p:cBhvr>
                                        <p:cTn id="20" dur="500" fill="hold"/>
                                        <p:tgtEl>
                                          <p:spTgt spid="48130"/>
                                        </p:tgtEl>
                                        <p:attrNameLst>
                                          <p:attrName>ppt_h</p:attrName>
                                        </p:attrNameLst>
                                      </p:cBhvr>
                                      <p:tavLst>
                                        <p:tav tm="0">
                                          <p:val>
                                            <p:fltVal val="0"/>
                                          </p:val>
                                        </p:tav>
                                        <p:tav tm="100000">
                                          <p:val>
                                            <p:strVal val="#ppt_h"/>
                                          </p:val>
                                        </p:tav>
                                      </p:tavLst>
                                    </p:anim>
                                    <p:animEffect transition="in" filter="fade">
                                      <p:cBhvr>
                                        <p:cTn id="21" dur="500"/>
                                        <p:tgtEl>
                                          <p:spTgt spid="48130"/>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500" decel="50000" fill="hold">
                                          <p:stCondLst>
                                            <p:cond delay="0"/>
                                          </p:stCondLst>
                                        </p:cTn>
                                        <p:tgtEl>
                                          <p:spTgt spid="1536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536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5367"/>
                                        </p:tgtEl>
                                        <p:attrNameLst>
                                          <p:attrName>ppt_w</p:attrName>
                                        </p:attrNameLst>
                                      </p:cBhvr>
                                      <p:tavLst>
                                        <p:tav tm="0">
                                          <p:val>
                                            <p:strVal val="#ppt_w*.05"/>
                                          </p:val>
                                        </p:tav>
                                        <p:tav tm="100000">
                                          <p:val>
                                            <p:strVal val="#ppt_w"/>
                                          </p:val>
                                        </p:tav>
                                      </p:tavLst>
                                    </p:anim>
                                    <p:anim calcmode="lin" valueType="num">
                                      <p:cBhvr>
                                        <p:cTn id="28" dur="1000" fill="hold"/>
                                        <p:tgtEl>
                                          <p:spTgt spid="1536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536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536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536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3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a:spLocks noChangeArrowheads="1"/>
          </p:cNvSpPr>
          <p:nvPr/>
        </p:nvSpPr>
        <p:spPr bwMode="auto">
          <a:xfrm>
            <a:off x="533400" y="358775"/>
            <a:ext cx="88392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 </a:t>
            </a:r>
          </a:p>
        </p:txBody>
      </p:sp>
      <p:sp>
        <p:nvSpPr>
          <p:cNvPr id="7" name="Прямоугольник 6"/>
          <p:cNvSpPr/>
          <p:nvPr/>
        </p:nvSpPr>
        <p:spPr>
          <a:xfrm>
            <a:off x="457200" y="1143000"/>
            <a:ext cx="8229600" cy="5294313"/>
          </a:xfrm>
          <a:prstGeom prst="rect">
            <a:avLst/>
          </a:prstGeom>
        </p:spPr>
        <p:txBody>
          <a:bodyPr>
            <a:spAutoFit/>
          </a:bodyPr>
          <a:lstStyle/>
          <a:p>
            <a:pPr algn="ctr">
              <a:defRPr/>
            </a:pPr>
            <a:r>
              <a:rPr lang="ru-RU" sz="2600" dirty="0">
                <a:solidFill>
                  <a:schemeClr val="accent2">
                    <a:lumMod val="50000"/>
                  </a:schemeClr>
                </a:solidFill>
                <a:cs typeface="+mn-cs"/>
              </a:rPr>
              <a:t>9. О каком дереве эта история. Это  300 лет назад. Моряки, шедшие в Канаду, один за другим  заболевали цингой. Выжила лишь часть команды,  и только благодаря тому, что эти матросы послушались советов индейцев и стали пить настой из …этого дерева. А на обратном пути корабль попал в жестокий шторм. И снова это дерево спасло моряков – на этот раз своей прочностью: корабль был сделан из досок этого дерева. Лишь много лет спустя был открыт секрет чудодейственного настоя: он содержал в большом количестве витамин «С», необходимый человеку.  Назовите его.</a:t>
            </a:r>
          </a:p>
        </p:txBody>
      </p:sp>
      <p:pic>
        <p:nvPicPr>
          <p:cNvPr id="16393" name="Picture 9" descr="http://img1.liveinternet.ru/images/attach/c/8/100/977/100977853_large_171.jpg"/>
          <p:cNvPicPr>
            <a:picLocks noChangeAspect="1" noChangeArrowheads="1"/>
          </p:cNvPicPr>
          <p:nvPr/>
        </p:nvPicPr>
        <p:blipFill>
          <a:blip r:embed="rId3"/>
          <a:srcRect/>
          <a:stretch>
            <a:fillRect/>
          </a:stretch>
        </p:blipFill>
        <p:spPr bwMode="auto">
          <a:xfrm>
            <a:off x="457200" y="1143000"/>
            <a:ext cx="8305800" cy="5334000"/>
          </a:xfrm>
          <a:prstGeom prst="rect">
            <a:avLst/>
          </a:prstGeom>
          <a:noFill/>
          <a:ln w="9525">
            <a:noFill/>
            <a:miter lim="800000"/>
            <a:headEnd/>
            <a:tailEnd/>
          </a:ln>
        </p:spPr>
      </p:pic>
      <p:sp>
        <p:nvSpPr>
          <p:cNvPr id="9" name="Прямоугольник 8"/>
          <p:cNvSpPr>
            <a:spLocks noChangeArrowheads="1"/>
          </p:cNvSpPr>
          <p:nvPr/>
        </p:nvSpPr>
        <p:spPr bwMode="auto">
          <a:xfrm>
            <a:off x="457200" y="1143000"/>
            <a:ext cx="1585913" cy="646113"/>
          </a:xfrm>
          <a:prstGeom prst="rect">
            <a:avLst/>
          </a:prstGeom>
          <a:noFill/>
          <a:ln w="9525">
            <a:noFill/>
            <a:miter lim="800000"/>
            <a:headEnd/>
            <a:tailEnd/>
          </a:ln>
        </p:spPr>
        <p:txBody>
          <a:bodyPr wrap="none">
            <a:spAutoFit/>
          </a:bodyPr>
          <a:lstStyle/>
          <a:p>
            <a:r>
              <a:rPr lang="ru-RU" altLang="ru-RU" sz="3600" b="1">
                <a:solidFill>
                  <a:srgbClr val="006600"/>
                </a:solidFill>
              </a:rPr>
              <a:t>Сосна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393"/>
                                        </p:tgtEl>
                                        <p:attrNameLst>
                                          <p:attrName>style.visibility</p:attrName>
                                        </p:attrNameLst>
                                      </p:cBhvr>
                                      <p:to>
                                        <p:strVal val="visible"/>
                                      </p:to>
                                    </p:set>
                                    <p:anim calcmode="lin" valueType="num">
                                      <p:cBhvr>
                                        <p:cTn id="19" dur="500" fill="hold"/>
                                        <p:tgtEl>
                                          <p:spTgt spid="16393"/>
                                        </p:tgtEl>
                                        <p:attrNameLst>
                                          <p:attrName>ppt_w</p:attrName>
                                        </p:attrNameLst>
                                      </p:cBhvr>
                                      <p:tavLst>
                                        <p:tav tm="0">
                                          <p:val>
                                            <p:fltVal val="0"/>
                                          </p:val>
                                        </p:tav>
                                        <p:tav tm="100000">
                                          <p:val>
                                            <p:strVal val="#ppt_w"/>
                                          </p:val>
                                        </p:tav>
                                      </p:tavLst>
                                    </p:anim>
                                    <p:anim calcmode="lin" valueType="num">
                                      <p:cBhvr>
                                        <p:cTn id="20" dur="500" fill="hold"/>
                                        <p:tgtEl>
                                          <p:spTgt spid="16393"/>
                                        </p:tgtEl>
                                        <p:attrNameLst>
                                          <p:attrName>ppt_h</p:attrName>
                                        </p:attrNameLst>
                                      </p:cBhvr>
                                      <p:tavLst>
                                        <p:tav tm="0">
                                          <p:val>
                                            <p:fltVal val="0"/>
                                          </p:val>
                                        </p:tav>
                                        <p:tav tm="100000">
                                          <p:val>
                                            <p:strVal val="#ppt_h"/>
                                          </p:val>
                                        </p:tav>
                                      </p:tavLst>
                                    </p:anim>
                                    <p:animEffect transition="in" filter="fade">
                                      <p:cBhvr>
                                        <p:cTn id="21" dur="500"/>
                                        <p:tgtEl>
                                          <p:spTgt spid="1639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15.nnm.ru/d/7/7/3/7/3941ad0cda35f105ca45232b368_prev.jpg"/>
          <p:cNvPicPr>
            <a:picLocks noChangeAspect="1" noChangeArrowheads="1"/>
          </p:cNvPicPr>
          <p:nvPr/>
        </p:nvPicPr>
        <p:blipFill>
          <a:blip r:embed="rId2"/>
          <a:srcRect l="15833" t="51111"/>
          <a:stretch>
            <a:fillRect/>
          </a:stretch>
        </p:blipFill>
        <p:spPr bwMode="auto">
          <a:xfrm>
            <a:off x="0" y="0"/>
            <a:ext cx="9144000" cy="6858000"/>
          </a:xfrm>
          <a:prstGeom prst="rect">
            <a:avLst/>
          </a:prstGeom>
          <a:noFill/>
          <a:ln w="9525">
            <a:noFill/>
            <a:miter lim="800000"/>
            <a:headEnd/>
            <a:tailEnd/>
          </a:ln>
        </p:spPr>
      </p:pic>
      <p:sp>
        <p:nvSpPr>
          <p:cNvPr id="45057" name="Rectangle 1"/>
          <p:cNvSpPr>
            <a:spLocks noChangeArrowheads="1"/>
          </p:cNvSpPr>
          <p:nvPr/>
        </p:nvSpPr>
        <p:spPr bwMode="auto">
          <a:xfrm>
            <a:off x="838200" y="457200"/>
            <a:ext cx="8001000" cy="4894263"/>
          </a:xfrm>
          <a:prstGeom prst="rect">
            <a:avLst/>
          </a:prstGeom>
          <a:noFill/>
          <a:ln w="9525">
            <a:noFill/>
            <a:miter lim="800000"/>
            <a:headEnd/>
            <a:tailEnd/>
          </a:ln>
        </p:spPr>
        <p:txBody>
          <a:bodyPr anchor="ctr">
            <a:spAutoFit/>
          </a:bodyPr>
          <a:lstStyle/>
          <a:p>
            <a:pPr eaLnBrk="0" hangingPunct="0"/>
            <a:endParaRPr lang="ru-RU" altLang="ru-RU" sz="2400">
              <a:solidFill>
                <a:srgbClr val="003300"/>
              </a:solidFill>
              <a:cs typeface="Times New Roman" pitchFamily="18" charset="0"/>
            </a:endParaRPr>
          </a:p>
          <a:p>
            <a:pPr eaLnBrk="0" hangingPunct="0"/>
            <a:endParaRPr lang="ru-RU" altLang="ru-RU" sz="2400">
              <a:solidFill>
                <a:srgbClr val="003300"/>
              </a:solidFill>
            </a:endParaRPr>
          </a:p>
          <a:p>
            <a:pPr eaLnBrk="0" hangingPunct="0"/>
            <a:endParaRPr lang="ru-RU" altLang="ru-RU" sz="2400">
              <a:solidFill>
                <a:srgbClr val="003300"/>
              </a:solidFill>
            </a:endParaRPr>
          </a:p>
          <a:p>
            <a:pPr eaLnBrk="0" hangingPunct="0"/>
            <a:endParaRPr lang="ru-RU" altLang="ru-RU" sz="2400" b="1" i="1">
              <a:solidFill>
                <a:srgbClr val="006600"/>
              </a:solidFill>
              <a:cs typeface="Browallia New" pitchFamily="34" charset="-34"/>
            </a:endParaRPr>
          </a:p>
          <a:p>
            <a:pPr eaLnBrk="0" hangingPunct="0"/>
            <a:r>
              <a:rPr lang="en-US" altLang="ru-RU" sz="2400" b="1" i="1">
                <a:solidFill>
                  <a:srgbClr val="006600"/>
                </a:solidFill>
                <a:cs typeface="Browallia New" pitchFamily="34" charset="-34"/>
              </a:rPr>
              <a:t>I. </a:t>
            </a:r>
            <a:r>
              <a:rPr lang="ru-RU" altLang="ru-RU" sz="2400" b="1" i="1">
                <a:solidFill>
                  <a:srgbClr val="006600"/>
                </a:solidFill>
                <a:cs typeface="Browallia New" pitchFamily="34" charset="-34"/>
              </a:rPr>
              <a:t>Разминка: </a:t>
            </a:r>
          </a:p>
          <a:p>
            <a:pPr eaLnBrk="0" hangingPunct="0"/>
            <a:r>
              <a:rPr lang="ru-RU" altLang="ru-RU" sz="2400" b="1" i="1">
                <a:solidFill>
                  <a:srgbClr val="006600"/>
                </a:solidFill>
                <a:cs typeface="Browallia New" pitchFamily="34" charset="-34"/>
              </a:rPr>
              <a:t>      а) общие сведения;</a:t>
            </a:r>
          </a:p>
          <a:p>
            <a:pPr eaLnBrk="0" hangingPunct="0"/>
            <a:r>
              <a:rPr lang="ru-RU" altLang="ru-RU" sz="2400" b="1" i="1">
                <a:solidFill>
                  <a:srgbClr val="006600"/>
                </a:solidFill>
                <a:cs typeface="Browallia New" pitchFamily="34" charset="-34"/>
              </a:rPr>
              <a:t>      б) самое, самое…; </a:t>
            </a:r>
          </a:p>
          <a:p>
            <a:pPr eaLnBrk="0" hangingPunct="0"/>
            <a:r>
              <a:rPr lang="ru-RU" altLang="ru-RU" sz="2400" b="1" i="1">
                <a:solidFill>
                  <a:srgbClr val="006600"/>
                </a:solidFill>
                <a:cs typeface="Browallia New" pitchFamily="34" charset="-34"/>
              </a:rPr>
              <a:t>      в) что дает нам лес?</a:t>
            </a:r>
          </a:p>
          <a:p>
            <a:pPr eaLnBrk="0" hangingPunct="0"/>
            <a:r>
              <a:rPr lang="en-US" altLang="ru-RU" sz="2400" b="1" i="1">
                <a:solidFill>
                  <a:srgbClr val="006600"/>
                </a:solidFill>
                <a:cs typeface="Browallia New" pitchFamily="34" charset="-34"/>
              </a:rPr>
              <a:t>II</a:t>
            </a:r>
            <a:r>
              <a:rPr lang="ru-RU" altLang="ru-RU" sz="2400" b="1" i="1">
                <a:solidFill>
                  <a:srgbClr val="006600"/>
                </a:solidFill>
                <a:cs typeface="Browallia New" pitchFamily="34" charset="-34"/>
              </a:rPr>
              <a:t>.  Дерево – энциклопедия жизни (интересные факты о деревьях).</a:t>
            </a:r>
          </a:p>
          <a:p>
            <a:pPr eaLnBrk="0" hangingPunct="0"/>
            <a:r>
              <a:rPr lang="en-US" altLang="ru-RU" sz="2400" b="1" i="1">
                <a:solidFill>
                  <a:srgbClr val="006600"/>
                </a:solidFill>
                <a:cs typeface="Browallia New" pitchFamily="34" charset="-34"/>
              </a:rPr>
              <a:t>III</a:t>
            </a:r>
            <a:r>
              <a:rPr lang="ru-RU" altLang="ru-RU" sz="2400" b="1" i="1">
                <a:solidFill>
                  <a:srgbClr val="006600"/>
                </a:solidFill>
                <a:cs typeface="Browallia New" pitchFamily="34" charset="-34"/>
              </a:rPr>
              <a:t>. Лес и прогноз погоды (приметы). Конкурс капитанов.       </a:t>
            </a:r>
          </a:p>
          <a:p>
            <a:pPr eaLnBrk="0" hangingPunct="0"/>
            <a:r>
              <a:rPr lang="en-US" altLang="ru-RU" sz="2400" b="1" i="1">
                <a:solidFill>
                  <a:srgbClr val="006600"/>
                </a:solidFill>
                <a:cs typeface="Browallia New" pitchFamily="34" charset="-34"/>
              </a:rPr>
              <a:t>IV</a:t>
            </a:r>
            <a:r>
              <a:rPr lang="ru-RU" altLang="ru-RU" sz="2400" b="1" i="1">
                <a:solidFill>
                  <a:srgbClr val="006600"/>
                </a:solidFill>
                <a:cs typeface="Browallia New" pitchFamily="34" charset="-34"/>
              </a:rPr>
              <a:t>. Войди в лес другом (правила поведения в лесу)</a:t>
            </a:r>
          </a:p>
        </p:txBody>
      </p:sp>
      <p:sp>
        <p:nvSpPr>
          <p:cNvPr id="10" name="Прямоугольник 9"/>
          <p:cNvSpPr>
            <a:spLocks noChangeArrowheads="1"/>
          </p:cNvSpPr>
          <p:nvPr/>
        </p:nvSpPr>
        <p:spPr bwMode="auto">
          <a:xfrm>
            <a:off x="457200" y="609600"/>
            <a:ext cx="8382000" cy="954088"/>
          </a:xfrm>
          <a:prstGeom prst="rect">
            <a:avLst/>
          </a:prstGeom>
          <a:noFill/>
          <a:ln w="9525">
            <a:noFill/>
            <a:miter lim="800000"/>
            <a:headEnd/>
            <a:tailEnd/>
          </a:ln>
        </p:spPr>
        <p:txBody>
          <a:bodyPr>
            <a:spAutoFit/>
          </a:bodyPr>
          <a:lstStyle/>
          <a:p>
            <a:pPr algn="ctr"/>
            <a:r>
              <a:rPr lang="ru-RU" altLang="ru-RU" sz="2800">
                <a:solidFill>
                  <a:srgbClr val="003300"/>
                </a:solidFill>
                <a:cs typeface="Times New Roman" pitchFamily="18" charset="0"/>
              </a:rPr>
              <a:t> Интеллектуальная игра проводится по следующим  раундам:</a:t>
            </a:r>
            <a:endParaRPr lang="ru-RU" altLang="ru-RU" sz="280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par>
                          <p:cTn id="11" fill="hold" nodeType="afterGroup">
                            <p:stCondLst>
                              <p:cond delay="3400"/>
                            </p:stCondLst>
                            <p:childTnLst>
                              <p:par>
                                <p:cTn id="12" presetID="10" presetClass="entr" presetSubtype="0" fill="hold" nodeType="afterEffect">
                                  <p:stCondLst>
                                    <p:cond delay="0"/>
                                  </p:stCondLst>
                                  <p:childTnLst>
                                    <p:set>
                                      <p:cBhvr>
                                        <p:cTn id="13" dur="1" fill="hold">
                                          <p:stCondLst>
                                            <p:cond delay="0"/>
                                          </p:stCondLst>
                                        </p:cTn>
                                        <p:tgtEl>
                                          <p:spTgt spid="45057">
                                            <p:txEl>
                                              <p:pRg st="4" end="4"/>
                                            </p:txEl>
                                          </p:spTgt>
                                        </p:tgtEl>
                                        <p:attrNameLst>
                                          <p:attrName>style.visibility</p:attrName>
                                        </p:attrNameLst>
                                      </p:cBhvr>
                                      <p:to>
                                        <p:strVal val="visible"/>
                                      </p:to>
                                    </p:set>
                                    <p:animEffect transition="in" filter="fade">
                                      <p:cBhvr>
                                        <p:cTn id="14" dur="2000"/>
                                        <p:tgtEl>
                                          <p:spTgt spid="45057">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5057">
                                            <p:txEl>
                                              <p:pRg st="5" end="5"/>
                                            </p:txEl>
                                          </p:spTgt>
                                        </p:tgtEl>
                                        <p:attrNameLst>
                                          <p:attrName>style.visibility</p:attrName>
                                        </p:attrNameLst>
                                      </p:cBhvr>
                                      <p:to>
                                        <p:strVal val="visible"/>
                                      </p:to>
                                    </p:set>
                                    <p:animEffect transition="in" filter="fade">
                                      <p:cBhvr>
                                        <p:cTn id="17" dur="2000"/>
                                        <p:tgtEl>
                                          <p:spTgt spid="45057">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5057">
                                            <p:txEl>
                                              <p:pRg st="6" end="6"/>
                                            </p:txEl>
                                          </p:spTgt>
                                        </p:tgtEl>
                                        <p:attrNameLst>
                                          <p:attrName>style.visibility</p:attrName>
                                        </p:attrNameLst>
                                      </p:cBhvr>
                                      <p:to>
                                        <p:strVal val="visible"/>
                                      </p:to>
                                    </p:set>
                                    <p:animEffect transition="in" filter="fade">
                                      <p:cBhvr>
                                        <p:cTn id="20" dur="2000"/>
                                        <p:tgtEl>
                                          <p:spTgt spid="45057">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5057">
                                            <p:txEl>
                                              <p:pRg st="7" end="7"/>
                                            </p:txEl>
                                          </p:spTgt>
                                        </p:tgtEl>
                                        <p:attrNameLst>
                                          <p:attrName>style.visibility</p:attrName>
                                        </p:attrNameLst>
                                      </p:cBhvr>
                                      <p:to>
                                        <p:strVal val="visible"/>
                                      </p:to>
                                    </p:set>
                                    <p:animEffect transition="in" filter="fade">
                                      <p:cBhvr>
                                        <p:cTn id="23" dur="2000"/>
                                        <p:tgtEl>
                                          <p:spTgt spid="45057">
                                            <p:txEl>
                                              <p:pRg st="7" end="7"/>
                                            </p:txEl>
                                          </p:spTgt>
                                        </p:tgtEl>
                                      </p:cBhvr>
                                    </p:animEffect>
                                  </p:childTnLst>
                                </p:cTn>
                              </p:par>
                            </p:childTnLst>
                          </p:cTn>
                        </p:par>
                        <p:par>
                          <p:cTn id="24" fill="hold" nodeType="afterGroup">
                            <p:stCondLst>
                              <p:cond delay="5400"/>
                            </p:stCondLst>
                            <p:childTnLst>
                              <p:par>
                                <p:cTn id="25" presetID="10" presetClass="entr" presetSubtype="0" fill="hold" nodeType="afterEffect">
                                  <p:stCondLst>
                                    <p:cond delay="0"/>
                                  </p:stCondLst>
                                  <p:childTnLst>
                                    <p:set>
                                      <p:cBhvr>
                                        <p:cTn id="26" dur="1" fill="hold">
                                          <p:stCondLst>
                                            <p:cond delay="0"/>
                                          </p:stCondLst>
                                        </p:cTn>
                                        <p:tgtEl>
                                          <p:spTgt spid="45057">
                                            <p:txEl>
                                              <p:pRg st="8" end="8"/>
                                            </p:txEl>
                                          </p:spTgt>
                                        </p:tgtEl>
                                        <p:attrNameLst>
                                          <p:attrName>style.visibility</p:attrName>
                                        </p:attrNameLst>
                                      </p:cBhvr>
                                      <p:to>
                                        <p:strVal val="visible"/>
                                      </p:to>
                                    </p:set>
                                    <p:animEffect transition="in" filter="fade">
                                      <p:cBhvr>
                                        <p:cTn id="27" dur="2000"/>
                                        <p:tgtEl>
                                          <p:spTgt spid="45057">
                                            <p:txEl>
                                              <p:pRg st="8" end="8"/>
                                            </p:txEl>
                                          </p:spTgt>
                                        </p:tgtEl>
                                      </p:cBhvr>
                                    </p:animEffect>
                                  </p:childTnLst>
                                </p:cTn>
                              </p:par>
                            </p:childTnLst>
                          </p:cTn>
                        </p:par>
                        <p:par>
                          <p:cTn id="28" fill="hold" nodeType="afterGroup">
                            <p:stCondLst>
                              <p:cond delay="7400"/>
                            </p:stCondLst>
                            <p:childTnLst>
                              <p:par>
                                <p:cTn id="29" presetID="10" presetClass="entr" presetSubtype="0" fill="hold" nodeType="afterEffect">
                                  <p:stCondLst>
                                    <p:cond delay="0"/>
                                  </p:stCondLst>
                                  <p:childTnLst>
                                    <p:set>
                                      <p:cBhvr>
                                        <p:cTn id="30" dur="1" fill="hold">
                                          <p:stCondLst>
                                            <p:cond delay="0"/>
                                          </p:stCondLst>
                                        </p:cTn>
                                        <p:tgtEl>
                                          <p:spTgt spid="45057">
                                            <p:txEl>
                                              <p:pRg st="9" end="9"/>
                                            </p:txEl>
                                          </p:spTgt>
                                        </p:tgtEl>
                                        <p:attrNameLst>
                                          <p:attrName>style.visibility</p:attrName>
                                        </p:attrNameLst>
                                      </p:cBhvr>
                                      <p:to>
                                        <p:strVal val="visible"/>
                                      </p:to>
                                    </p:set>
                                    <p:animEffect transition="in" filter="fade">
                                      <p:cBhvr>
                                        <p:cTn id="31" dur="2000"/>
                                        <p:tgtEl>
                                          <p:spTgt spid="45057">
                                            <p:txEl>
                                              <p:pRg st="9" end="9"/>
                                            </p:txEl>
                                          </p:spTgt>
                                        </p:tgtEl>
                                      </p:cBhvr>
                                    </p:animEffect>
                                  </p:childTnLst>
                                </p:cTn>
                              </p:par>
                            </p:childTnLst>
                          </p:cTn>
                        </p:par>
                        <p:par>
                          <p:cTn id="32" fill="hold" nodeType="afterGroup">
                            <p:stCondLst>
                              <p:cond delay="9400"/>
                            </p:stCondLst>
                            <p:childTnLst>
                              <p:par>
                                <p:cTn id="33" presetID="10" presetClass="entr" presetSubtype="0" fill="hold" nodeType="afterEffect">
                                  <p:stCondLst>
                                    <p:cond delay="0"/>
                                  </p:stCondLst>
                                  <p:childTnLst>
                                    <p:set>
                                      <p:cBhvr>
                                        <p:cTn id="34" dur="1" fill="hold">
                                          <p:stCondLst>
                                            <p:cond delay="0"/>
                                          </p:stCondLst>
                                        </p:cTn>
                                        <p:tgtEl>
                                          <p:spTgt spid="45057">
                                            <p:txEl>
                                              <p:pRg st="10" end="10"/>
                                            </p:txEl>
                                          </p:spTgt>
                                        </p:tgtEl>
                                        <p:attrNameLst>
                                          <p:attrName>style.visibility</p:attrName>
                                        </p:attrNameLst>
                                      </p:cBhvr>
                                      <p:to>
                                        <p:strVal val="visible"/>
                                      </p:to>
                                    </p:set>
                                    <p:animEffect transition="in" filter="fade">
                                      <p:cBhvr>
                                        <p:cTn id="35" dur="2000"/>
                                        <p:tgtEl>
                                          <p:spTgt spid="450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a:spLocks noChangeArrowheads="1"/>
          </p:cNvSpPr>
          <p:nvPr/>
        </p:nvSpPr>
        <p:spPr bwMode="auto">
          <a:xfrm>
            <a:off x="609600" y="282575"/>
            <a:ext cx="86868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a:t>
            </a:r>
          </a:p>
        </p:txBody>
      </p:sp>
      <p:sp>
        <p:nvSpPr>
          <p:cNvPr id="6" name="Прямоугольник 5"/>
          <p:cNvSpPr/>
          <p:nvPr/>
        </p:nvSpPr>
        <p:spPr>
          <a:xfrm>
            <a:off x="609600" y="1219200"/>
            <a:ext cx="8001000" cy="4894263"/>
          </a:xfrm>
          <a:prstGeom prst="rect">
            <a:avLst/>
          </a:prstGeom>
        </p:spPr>
        <p:txBody>
          <a:bodyPr>
            <a:spAutoFit/>
          </a:bodyPr>
          <a:lstStyle/>
          <a:p>
            <a:pPr algn="ctr">
              <a:defRPr/>
            </a:pPr>
            <a:r>
              <a:rPr lang="ru-RU" sz="2600" dirty="0">
                <a:solidFill>
                  <a:schemeClr val="accent2">
                    <a:lumMod val="50000"/>
                  </a:schemeClr>
                </a:solidFill>
                <a:cs typeface="+mn-cs"/>
              </a:rPr>
              <a:t> 10. Это дерево считается священным для многих народов, в том числе древних славян , ему поклонялись как божеству. Символическое его значение чрезвычайно широко: долголетие, мощь, мужество, стойкость и т.д. Древние греки, например верили, что это самое  первое дерево, появившиеся на земле, считалось священным деревом Зевса. Шелестом своих листьев оно сообщало людям волю великого бога. С давних времен и поныне ветвь или венок этого дерева используется в качестве эмблем доблести и силы. Назовите его</a:t>
            </a:r>
            <a:r>
              <a:rPr lang="ru-RU" sz="2600" dirty="0">
                <a:cs typeface="+mn-cs"/>
              </a:rPr>
              <a:t>. </a:t>
            </a:r>
          </a:p>
        </p:txBody>
      </p:sp>
      <p:pic>
        <p:nvPicPr>
          <p:cNvPr id="17414" name="Picture 6" descr="C:\Users\Светлана\Desktop\925baa6a303fc5d44b03f3196dbaefdc_46286.jpg"/>
          <p:cNvPicPr>
            <a:picLocks noChangeAspect="1" noChangeArrowheads="1"/>
          </p:cNvPicPr>
          <p:nvPr/>
        </p:nvPicPr>
        <p:blipFill>
          <a:blip r:embed="rId3"/>
          <a:srcRect/>
          <a:stretch>
            <a:fillRect/>
          </a:stretch>
        </p:blipFill>
        <p:spPr bwMode="auto">
          <a:xfrm>
            <a:off x="457200" y="990600"/>
            <a:ext cx="8153400" cy="5638800"/>
          </a:xfrm>
          <a:prstGeom prst="rect">
            <a:avLst/>
          </a:prstGeom>
          <a:noFill/>
          <a:ln w="9525">
            <a:noFill/>
            <a:miter lim="800000"/>
            <a:headEnd/>
            <a:tailEnd/>
          </a:ln>
        </p:spPr>
      </p:pic>
      <p:sp>
        <p:nvSpPr>
          <p:cNvPr id="8" name="Прямоугольник 7"/>
          <p:cNvSpPr>
            <a:spLocks noChangeArrowheads="1"/>
          </p:cNvSpPr>
          <p:nvPr/>
        </p:nvSpPr>
        <p:spPr bwMode="auto">
          <a:xfrm>
            <a:off x="762000" y="1295400"/>
            <a:ext cx="1060450" cy="646113"/>
          </a:xfrm>
          <a:prstGeom prst="rect">
            <a:avLst/>
          </a:prstGeom>
          <a:noFill/>
          <a:ln w="9525">
            <a:noFill/>
            <a:miter lim="800000"/>
            <a:headEnd/>
            <a:tailEnd/>
          </a:ln>
        </p:spPr>
        <p:txBody>
          <a:bodyPr wrap="none">
            <a:spAutoFit/>
          </a:bodyPr>
          <a:lstStyle/>
          <a:p>
            <a:r>
              <a:rPr lang="ru-RU" altLang="ru-RU" sz="3600" b="1">
                <a:solidFill>
                  <a:srgbClr val="006600"/>
                </a:solidFill>
              </a:rPr>
              <a:t>Дуб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p:cTn id="19" dur="500" fill="hold"/>
                                        <p:tgtEl>
                                          <p:spTgt spid="17414"/>
                                        </p:tgtEl>
                                        <p:attrNameLst>
                                          <p:attrName>ppt_w</p:attrName>
                                        </p:attrNameLst>
                                      </p:cBhvr>
                                      <p:tavLst>
                                        <p:tav tm="0">
                                          <p:val>
                                            <p:fltVal val="0"/>
                                          </p:val>
                                        </p:tav>
                                        <p:tav tm="100000">
                                          <p:val>
                                            <p:strVal val="#ppt_w"/>
                                          </p:val>
                                        </p:tav>
                                      </p:tavLst>
                                    </p:anim>
                                    <p:anim calcmode="lin" valueType="num">
                                      <p:cBhvr>
                                        <p:cTn id="20" dur="500" fill="hold"/>
                                        <p:tgtEl>
                                          <p:spTgt spid="17414"/>
                                        </p:tgtEl>
                                        <p:attrNameLst>
                                          <p:attrName>ppt_h</p:attrName>
                                        </p:attrNameLst>
                                      </p:cBhvr>
                                      <p:tavLst>
                                        <p:tav tm="0">
                                          <p:val>
                                            <p:fltVal val="0"/>
                                          </p:val>
                                        </p:tav>
                                        <p:tav tm="100000">
                                          <p:val>
                                            <p:strVal val="#ppt_h"/>
                                          </p:val>
                                        </p:tav>
                                      </p:tavLst>
                                    </p:anim>
                                    <p:animEffect transition="in" filter="fade">
                                      <p:cBhvr>
                                        <p:cTn id="21" dur="500"/>
                                        <p:tgtEl>
                                          <p:spTgt spid="17414"/>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a:spLocks noChangeArrowheads="1"/>
          </p:cNvSpPr>
          <p:nvPr/>
        </p:nvSpPr>
        <p:spPr bwMode="auto">
          <a:xfrm>
            <a:off x="533400" y="434975"/>
            <a:ext cx="86868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a:t>
            </a:r>
          </a:p>
        </p:txBody>
      </p:sp>
      <p:sp>
        <p:nvSpPr>
          <p:cNvPr id="6" name="Прямоугольник 5"/>
          <p:cNvSpPr/>
          <p:nvPr/>
        </p:nvSpPr>
        <p:spPr>
          <a:xfrm>
            <a:off x="381000" y="762000"/>
            <a:ext cx="7086600" cy="369888"/>
          </a:xfrm>
          <a:prstGeom prst="rect">
            <a:avLst/>
          </a:prstGeom>
        </p:spPr>
        <p:txBody>
          <a:bodyPr>
            <a:spAutoFit/>
          </a:bodyPr>
          <a:lstStyle/>
          <a:p>
            <a:pPr>
              <a:defRPr/>
            </a:pPr>
            <a:r>
              <a:rPr lang="ru-RU" dirty="0">
                <a:cs typeface="+mn-cs"/>
              </a:rPr>
              <a:t>. </a:t>
            </a:r>
          </a:p>
        </p:txBody>
      </p:sp>
      <p:sp>
        <p:nvSpPr>
          <p:cNvPr id="7" name="Прямоугольник 6"/>
          <p:cNvSpPr/>
          <p:nvPr/>
        </p:nvSpPr>
        <p:spPr>
          <a:xfrm>
            <a:off x="533400" y="1676400"/>
            <a:ext cx="8153400" cy="4094163"/>
          </a:xfrm>
          <a:prstGeom prst="rect">
            <a:avLst/>
          </a:prstGeom>
        </p:spPr>
        <p:txBody>
          <a:bodyPr>
            <a:spAutoFit/>
          </a:bodyPr>
          <a:lstStyle/>
          <a:p>
            <a:pPr algn="ctr">
              <a:defRPr/>
            </a:pPr>
            <a:r>
              <a:rPr lang="ru-RU" sz="2600" dirty="0">
                <a:solidFill>
                  <a:schemeClr val="accent2">
                    <a:lumMod val="50000"/>
                  </a:schemeClr>
                </a:solidFill>
                <a:cs typeface="+mn-cs"/>
              </a:rPr>
              <a:t>11 . Давным-давно наши предки познали лечебные свойства этого дерева, они аналогичны антибиотикам. Вечно свежее и всем доступное деревце лечило бронхи, лёгкие, горло, насыщало организм витаминами. Видно не зря люди в древности веровали, что именно в ней живёт добрый дух леса, охраняющий всё живое. Они приходили к ней совершать таинственные обряды, в надежде получить исполнения своих  желаний.  Как называется это дерево?</a:t>
            </a:r>
          </a:p>
        </p:txBody>
      </p:sp>
      <p:pic>
        <p:nvPicPr>
          <p:cNvPr id="18439" name="Picture 7" descr="C:\Users\Светлана\Desktop\289684.jpg"/>
          <p:cNvPicPr>
            <a:picLocks noChangeAspect="1" noChangeArrowheads="1"/>
          </p:cNvPicPr>
          <p:nvPr/>
        </p:nvPicPr>
        <p:blipFill>
          <a:blip r:embed="rId3"/>
          <a:srcRect/>
          <a:stretch>
            <a:fillRect/>
          </a:stretch>
        </p:blipFill>
        <p:spPr bwMode="auto">
          <a:xfrm>
            <a:off x="533400" y="1219200"/>
            <a:ext cx="8077200" cy="5391150"/>
          </a:xfrm>
          <a:prstGeom prst="rect">
            <a:avLst/>
          </a:prstGeom>
          <a:noFill/>
          <a:ln w="9525">
            <a:noFill/>
            <a:miter lim="800000"/>
            <a:headEnd/>
            <a:tailEnd/>
          </a:ln>
        </p:spPr>
      </p:pic>
      <p:sp>
        <p:nvSpPr>
          <p:cNvPr id="9" name="Прямоугольник 8"/>
          <p:cNvSpPr>
            <a:spLocks noChangeArrowheads="1"/>
          </p:cNvSpPr>
          <p:nvPr/>
        </p:nvSpPr>
        <p:spPr bwMode="auto">
          <a:xfrm>
            <a:off x="7312025" y="1371600"/>
            <a:ext cx="1069975" cy="646113"/>
          </a:xfrm>
          <a:prstGeom prst="rect">
            <a:avLst/>
          </a:prstGeom>
          <a:noFill/>
          <a:ln w="9525">
            <a:noFill/>
            <a:miter lim="800000"/>
            <a:headEnd/>
            <a:tailEnd/>
          </a:ln>
        </p:spPr>
        <p:txBody>
          <a:bodyPr wrap="none">
            <a:spAutoFit/>
          </a:bodyPr>
          <a:lstStyle/>
          <a:p>
            <a:r>
              <a:rPr lang="ru-RU" altLang="ru-RU" sz="3600" b="1">
                <a:solidFill>
                  <a:srgbClr val="006600"/>
                </a:solidFill>
              </a:rPr>
              <a:t>Ель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8439"/>
                                        </p:tgtEl>
                                        <p:attrNameLst>
                                          <p:attrName>style.visibility</p:attrName>
                                        </p:attrNameLst>
                                      </p:cBhvr>
                                      <p:to>
                                        <p:strVal val="visible"/>
                                      </p:to>
                                    </p:set>
                                    <p:anim calcmode="lin" valueType="num">
                                      <p:cBhvr>
                                        <p:cTn id="19" dur="500" fill="hold"/>
                                        <p:tgtEl>
                                          <p:spTgt spid="18439"/>
                                        </p:tgtEl>
                                        <p:attrNameLst>
                                          <p:attrName>ppt_w</p:attrName>
                                        </p:attrNameLst>
                                      </p:cBhvr>
                                      <p:tavLst>
                                        <p:tav tm="0">
                                          <p:val>
                                            <p:fltVal val="0"/>
                                          </p:val>
                                        </p:tav>
                                        <p:tav tm="100000">
                                          <p:val>
                                            <p:strVal val="#ppt_w"/>
                                          </p:val>
                                        </p:tav>
                                      </p:tavLst>
                                    </p:anim>
                                    <p:anim calcmode="lin" valueType="num">
                                      <p:cBhvr>
                                        <p:cTn id="20" dur="500" fill="hold"/>
                                        <p:tgtEl>
                                          <p:spTgt spid="18439"/>
                                        </p:tgtEl>
                                        <p:attrNameLst>
                                          <p:attrName>ppt_h</p:attrName>
                                        </p:attrNameLst>
                                      </p:cBhvr>
                                      <p:tavLst>
                                        <p:tav tm="0">
                                          <p:val>
                                            <p:fltVal val="0"/>
                                          </p:val>
                                        </p:tav>
                                        <p:tav tm="100000">
                                          <p:val>
                                            <p:strVal val="#ppt_h"/>
                                          </p:val>
                                        </p:tav>
                                      </p:tavLst>
                                    </p:anim>
                                    <p:animEffect transition="in" filter="fade">
                                      <p:cBhvr>
                                        <p:cTn id="21" dur="500"/>
                                        <p:tgtEl>
                                          <p:spTgt spid="18439"/>
                                        </p:tgtEl>
                                      </p:cBhvr>
                                    </p:animEffect>
                                  </p:childTnLst>
                                </p:cTn>
                              </p:par>
                            </p:childTnLst>
                          </p:cTn>
                        </p:par>
                        <p:par>
                          <p:cTn id="22" fill="hold">
                            <p:stCondLst>
                              <p:cond delay="500"/>
                            </p:stCondLst>
                            <p:childTnLst>
                              <p:par>
                                <p:cTn id="23" presetID="25"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5" name="Прямоугольник 4"/>
          <p:cNvSpPr>
            <a:spLocks noChangeArrowheads="1"/>
          </p:cNvSpPr>
          <p:nvPr/>
        </p:nvSpPr>
        <p:spPr bwMode="auto">
          <a:xfrm>
            <a:off x="457200" y="206375"/>
            <a:ext cx="8458200" cy="708025"/>
          </a:xfrm>
          <a:prstGeom prst="rect">
            <a:avLst/>
          </a:prstGeom>
          <a:noFill/>
          <a:ln w="9525">
            <a:noFill/>
            <a:miter lim="800000"/>
            <a:headEnd/>
            <a:tailEnd/>
          </a:ln>
        </p:spPr>
        <p:txBody>
          <a:bodyPr>
            <a:spAutoFit/>
          </a:bodyPr>
          <a:lstStyle/>
          <a:p>
            <a:pPr>
              <a:defRPr/>
            </a:pPr>
            <a:r>
              <a:rPr lang="ru-RU" sz="4000" b="1" dirty="0">
                <a:solidFill>
                  <a:srgbClr val="9A0000"/>
                </a:solidFill>
                <a:latin typeface="+mj-lt"/>
                <a:cs typeface="Narkisim" pitchFamily="34" charset="-79"/>
              </a:rPr>
              <a:t>Дерево – энциклопедия  жизни.</a:t>
            </a:r>
          </a:p>
        </p:txBody>
      </p:sp>
      <p:sp>
        <p:nvSpPr>
          <p:cNvPr id="6" name="Прямоугольник 5"/>
          <p:cNvSpPr/>
          <p:nvPr/>
        </p:nvSpPr>
        <p:spPr>
          <a:xfrm>
            <a:off x="381000" y="1143000"/>
            <a:ext cx="8382000" cy="5602288"/>
          </a:xfrm>
          <a:prstGeom prst="rect">
            <a:avLst/>
          </a:prstGeom>
        </p:spPr>
        <p:txBody>
          <a:bodyPr>
            <a:spAutoFit/>
          </a:bodyPr>
          <a:lstStyle/>
          <a:p>
            <a:pPr algn="ctr">
              <a:defRPr/>
            </a:pPr>
            <a:r>
              <a:rPr lang="ru-RU" sz="2600" dirty="0">
                <a:solidFill>
                  <a:schemeClr val="accent2">
                    <a:lumMod val="50000"/>
                  </a:schemeClr>
                </a:solidFill>
                <a:cs typeface="+mn-cs"/>
              </a:rPr>
              <a:t>12. </a:t>
            </a:r>
            <a:r>
              <a:rPr lang="ru-RU" sz="2600" dirty="0" err="1">
                <a:solidFill>
                  <a:schemeClr val="accent2">
                    <a:lumMod val="50000"/>
                  </a:schemeClr>
                </a:solidFill>
                <a:cs typeface="+mn-cs"/>
              </a:rPr>
              <a:t>Hа</a:t>
            </a:r>
            <a:r>
              <a:rPr lang="ru-RU" sz="2600" dirty="0">
                <a:solidFill>
                  <a:schemeClr val="accent2">
                    <a:lumMod val="50000"/>
                  </a:schemeClr>
                </a:solidFill>
                <a:cs typeface="+mn-cs"/>
              </a:rPr>
              <a:t> африканском континенте это дерево в большом почете ... Жители  считают, что в него </a:t>
            </a:r>
            <a:r>
              <a:rPr lang="ru-RU" sz="2600" dirty="0" err="1">
                <a:solidFill>
                  <a:schemeClr val="accent2">
                    <a:lumMod val="50000"/>
                  </a:schemeClr>
                </a:solidFill>
                <a:cs typeface="+mn-cs"/>
              </a:rPr>
              <a:t>пpевpатился</a:t>
            </a:r>
            <a:r>
              <a:rPr lang="ru-RU" sz="2600" dirty="0">
                <a:solidFill>
                  <a:schemeClr val="accent2">
                    <a:lumMod val="50000"/>
                  </a:schemeClr>
                </a:solidFill>
                <a:cs typeface="+mn-cs"/>
              </a:rPr>
              <a:t> </a:t>
            </a:r>
            <a:r>
              <a:rPr lang="ru-RU" sz="2600" dirty="0" err="1">
                <a:solidFill>
                  <a:schemeClr val="accent2">
                    <a:lumMod val="50000"/>
                  </a:schemeClr>
                </a:solidFill>
                <a:cs typeface="+mn-cs"/>
              </a:rPr>
              <a:t>пеpвый</a:t>
            </a:r>
            <a:r>
              <a:rPr lang="ru-RU" sz="2600" dirty="0">
                <a:solidFill>
                  <a:schemeClr val="accent2">
                    <a:lumMod val="50000"/>
                  </a:schemeClr>
                </a:solidFill>
                <a:cs typeface="+mn-cs"/>
              </a:rPr>
              <a:t> властитель этих мест.  </a:t>
            </a:r>
            <a:r>
              <a:rPr lang="ru-RU" sz="2600" dirty="0" err="1">
                <a:solidFill>
                  <a:schemeClr val="accent2">
                    <a:lumMod val="50000"/>
                  </a:schemeClr>
                </a:solidFill>
                <a:cs typeface="+mn-cs"/>
              </a:rPr>
              <a:t>Жpицы</a:t>
            </a:r>
            <a:r>
              <a:rPr lang="ru-RU" sz="2600" dirty="0">
                <a:solidFill>
                  <a:schemeClr val="accent2">
                    <a:lumMod val="50000"/>
                  </a:schemeClr>
                </a:solidFill>
                <a:cs typeface="+mn-cs"/>
              </a:rPr>
              <a:t> следили за этими деревьями — святынями, </a:t>
            </a:r>
            <a:r>
              <a:rPr lang="ru-RU" sz="2600" dirty="0" err="1">
                <a:solidFill>
                  <a:schemeClr val="accent2">
                    <a:lumMod val="50000"/>
                  </a:schemeClr>
                </a:solidFill>
                <a:cs typeface="+mn-cs"/>
              </a:rPr>
              <a:t>деpжали</a:t>
            </a:r>
            <a:r>
              <a:rPr lang="ru-RU" sz="2600" dirty="0">
                <a:solidFill>
                  <a:schemeClr val="accent2">
                    <a:lumMod val="50000"/>
                  </a:schemeClr>
                </a:solidFill>
                <a:cs typeface="+mn-cs"/>
              </a:rPr>
              <a:t> в </a:t>
            </a:r>
            <a:r>
              <a:rPr lang="ru-RU" sz="2600" dirty="0" err="1">
                <a:solidFill>
                  <a:schemeClr val="accent2">
                    <a:lumMod val="50000"/>
                  </a:schemeClr>
                </a:solidFill>
                <a:cs typeface="+mn-cs"/>
              </a:rPr>
              <a:t>стpогой</a:t>
            </a:r>
            <a:r>
              <a:rPr lang="ru-RU" sz="2600" dirty="0">
                <a:solidFill>
                  <a:schemeClr val="accent2">
                    <a:lumMod val="50000"/>
                  </a:schemeClr>
                </a:solidFill>
                <a:cs typeface="+mn-cs"/>
              </a:rPr>
              <a:t> тайне их местонахождение. </a:t>
            </a:r>
            <a:r>
              <a:rPr lang="ru-RU" sz="2600" dirty="0">
                <a:cs typeface="+mn-cs"/>
              </a:rPr>
              <a:t>        </a:t>
            </a:r>
            <a:r>
              <a:rPr lang="ru-RU" sz="2600" dirty="0">
                <a:solidFill>
                  <a:schemeClr val="accent2">
                    <a:lumMod val="50000"/>
                  </a:schemeClr>
                </a:solidFill>
                <a:cs typeface="+mn-cs"/>
              </a:rPr>
              <a:t>К ним </a:t>
            </a:r>
            <a:r>
              <a:rPr lang="ru-RU" sz="2600" dirty="0" err="1">
                <a:solidFill>
                  <a:schemeClr val="accent2">
                    <a:lumMod val="50000"/>
                  </a:schemeClr>
                </a:solidFill>
                <a:cs typeface="+mn-cs"/>
              </a:rPr>
              <a:t>совеpшали</a:t>
            </a:r>
            <a:r>
              <a:rPr lang="ru-RU" sz="2600" dirty="0">
                <a:solidFill>
                  <a:schemeClr val="accent2">
                    <a:lumMod val="50000"/>
                  </a:schemeClr>
                </a:solidFill>
                <a:cs typeface="+mn-cs"/>
              </a:rPr>
              <a:t> паломничество,  </a:t>
            </a:r>
            <a:r>
              <a:rPr lang="ru-RU" sz="2600" dirty="0" err="1">
                <a:solidFill>
                  <a:schemeClr val="accent2">
                    <a:lumMod val="50000"/>
                  </a:schemeClr>
                </a:solidFill>
                <a:cs typeface="+mn-cs"/>
              </a:rPr>
              <a:t>устpаивались</a:t>
            </a:r>
            <a:r>
              <a:rPr lang="ru-RU" sz="2600" dirty="0">
                <a:solidFill>
                  <a:schemeClr val="accent2">
                    <a:lumMod val="50000"/>
                  </a:schemeClr>
                </a:solidFill>
                <a:cs typeface="+mn-cs"/>
              </a:rPr>
              <a:t> </a:t>
            </a:r>
            <a:r>
              <a:rPr lang="ru-RU" sz="2600" dirty="0" err="1">
                <a:solidFill>
                  <a:schemeClr val="accent2">
                    <a:lumMod val="50000"/>
                  </a:schemeClr>
                </a:solidFill>
                <a:cs typeface="+mn-cs"/>
              </a:rPr>
              <a:t>поpой</a:t>
            </a:r>
            <a:r>
              <a:rPr lang="ru-RU" sz="2600" dirty="0">
                <a:solidFill>
                  <a:schemeClr val="accent2">
                    <a:lumMod val="50000"/>
                  </a:schemeClr>
                </a:solidFill>
                <a:cs typeface="+mn-cs"/>
              </a:rPr>
              <a:t> целые </a:t>
            </a:r>
            <a:r>
              <a:rPr lang="ru-RU" sz="2600" dirty="0" err="1">
                <a:solidFill>
                  <a:schemeClr val="accent2">
                    <a:lumMod val="50000"/>
                  </a:schemeClr>
                </a:solidFill>
                <a:cs typeface="+mn-cs"/>
              </a:rPr>
              <a:t>тоpжественные</a:t>
            </a:r>
            <a:r>
              <a:rPr lang="ru-RU" sz="2600" dirty="0">
                <a:solidFill>
                  <a:schemeClr val="accent2">
                    <a:lumMod val="50000"/>
                  </a:schemeClr>
                </a:solidFill>
                <a:cs typeface="+mn-cs"/>
              </a:rPr>
              <a:t> </a:t>
            </a:r>
            <a:r>
              <a:rPr lang="ru-RU" sz="2600" dirty="0" err="1">
                <a:solidFill>
                  <a:schemeClr val="accent2">
                    <a:lumMod val="50000"/>
                  </a:schemeClr>
                </a:solidFill>
                <a:cs typeface="+mn-cs"/>
              </a:rPr>
              <a:t>цеpемонии</a:t>
            </a:r>
            <a:r>
              <a:rPr lang="ru-RU" sz="2600" dirty="0">
                <a:solidFill>
                  <a:schemeClr val="accent2">
                    <a:lumMod val="50000"/>
                  </a:schemeClr>
                </a:solidFill>
                <a:cs typeface="+mn-cs"/>
              </a:rPr>
              <a:t>. </a:t>
            </a:r>
            <a:r>
              <a:rPr lang="ru-RU" sz="2600" dirty="0">
                <a:solidFill>
                  <a:schemeClr val="accent2">
                    <a:lumMod val="50000"/>
                  </a:schemeClr>
                </a:solidFill>
              </a:rPr>
              <a:t>Согласно  легенде, к нему можно </a:t>
            </a:r>
            <a:r>
              <a:rPr lang="ru-RU" sz="2600" dirty="0" err="1">
                <a:solidFill>
                  <a:schemeClr val="accent2">
                    <a:lumMod val="50000"/>
                  </a:schemeClr>
                </a:solidFill>
              </a:rPr>
              <a:t>пpийти</a:t>
            </a:r>
            <a:r>
              <a:rPr lang="ru-RU" sz="2600" dirty="0">
                <a:solidFill>
                  <a:schemeClr val="accent2">
                    <a:lumMod val="50000"/>
                  </a:schemeClr>
                </a:solidFill>
              </a:rPr>
              <a:t> с любым желанием, и он, каждую </a:t>
            </a:r>
            <a:r>
              <a:rPr lang="ru-RU" sz="2600" dirty="0" err="1">
                <a:solidFill>
                  <a:schemeClr val="accent2">
                    <a:lumMod val="50000"/>
                  </a:schemeClr>
                </a:solidFill>
              </a:rPr>
              <a:t>пpосьбу</a:t>
            </a:r>
            <a:r>
              <a:rPr lang="ru-RU" sz="2600" dirty="0">
                <a:solidFill>
                  <a:schemeClr val="accent2">
                    <a:lumMod val="50000"/>
                  </a:schemeClr>
                </a:solidFill>
              </a:rPr>
              <a:t> выполнит. Это — единственное </a:t>
            </a:r>
            <a:r>
              <a:rPr lang="ru-RU" sz="2600" dirty="0" err="1">
                <a:solidFill>
                  <a:schemeClr val="accent2">
                    <a:lumMod val="50000"/>
                  </a:schemeClr>
                </a:solidFill>
              </a:rPr>
              <a:t>деpево</a:t>
            </a:r>
            <a:r>
              <a:rPr lang="ru-RU" sz="2600" dirty="0">
                <a:solidFill>
                  <a:schemeClr val="accent2">
                    <a:lumMod val="50000"/>
                  </a:schemeClr>
                </a:solidFill>
              </a:rPr>
              <a:t>, в </a:t>
            </a:r>
            <a:r>
              <a:rPr lang="ru-RU" sz="2600" dirty="0" err="1">
                <a:solidFill>
                  <a:schemeClr val="accent2">
                    <a:lumMod val="50000"/>
                  </a:schemeClr>
                </a:solidFill>
              </a:rPr>
              <a:t>котоpом</a:t>
            </a:r>
            <a:r>
              <a:rPr lang="ru-RU" sz="2600" dirty="0">
                <a:solidFill>
                  <a:schemeClr val="accent2">
                    <a:lumMod val="50000"/>
                  </a:schemeClr>
                </a:solidFill>
              </a:rPr>
              <a:t> </a:t>
            </a:r>
            <a:r>
              <a:rPr lang="ru-RU" sz="2600" dirty="0" err="1">
                <a:solidFill>
                  <a:schemeClr val="accent2">
                    <a:lumMod val="50000"/>
                  </a:schemeClr>
                </a:solidFill>
              </a:rPr>
              <a:t>устpаивали</a:t>
            </a:r>
            <a:r>
              <a:rPr lang="ru-RU" sz="2600" dirty="0">
                <a:solidFill>
                  <a:schemeClr val="accent2">
                    <a:lumMod val="50000"/>
                  </a:schemeClr>
                </a:solidFill>
              </a:rPr>
              <a:t> склепы для усопших вождей, благо размеры этого дерева позволяли им это сделать. Вы уже догадались о каком дереве идет речь? </a:t>
            </a:r>
          </a:p>
          <a:p>
            <a:pPr>
              <a:defRPr/>
            </a:pPr>
            <a:endParaRPr lang="ru-RU" sz="2000" dirty="0">
              <a:solidFill>
                <a:schemeClr val="accent2">
                  <a:lumMod val="50000"/>
                </a:schemeClr>
              </a:solidFill>
              <a:cs typeface="+mn-cs"/>
            </a:endParaRPr>
          </a:p>
        </p:txBody>
      </p:sp>
      <p:pic>
        <p:nvPicPr>
          <p:cNvPr id="19463" name="Picture 7" descr="http://agrobolivia.files.wordpress.com/2012/06/arb.jpg"/>
          <p:cNvPicPr>
            <a:picLocks noChangeAspect="1" noChangeArrowheads="1"/>
          </p:cNvPicPr>
          <p:nvPr/>
        </p:nvPicPr>
        <p:blipFill>
          <a:blip r:embed="rId3"/>
          <a:srcRect/>
          <a:stretch>
            <a:fillRect/>
          </a:stretch>
        </p:blipFill>
        <p:spPr bwMode="auto">
          <a:xfrm>
            <a:off x="381000" y="990600"/>
            <a:ext cx="8229600" cy="5486400"/>
          </a:xfrm>
          <a:prstGeom prst="rect">
            <a:avLst/>
          </a:prstGeom>
          <a:noFill/>
          <a:ln w="9525">
            <a:noFill/>
            <a:miter lim="800000"/>
            <a:headEnd/>
            <a:tailEnd/>
          </a:ln>
        </p:spPr>
      </p:pic>
      <p:sp>
        <p:nvSpPr>
          <p:cNvPr id="9" name="Прямоугольник 8"/>
          <p:cNvSpPr>
            <a:spLocks noChangeArrowheads="1"/>
          </p:cNvSpPr>
          <p:nvPr/>
        </p:nvSpPr>
        <p:spPr bwMode="auto">
          <a:xfrm>
            <a:off x="838200" y="5562600"/>
            <a:ext cx="1882775" cy="646113"/>
          </a:xfrm>
          <a:prstGeom prst="rect">
            <a:avLst/>
          </a:prstGeom>
          <a:noFill/>
          <a:ln w="9525">
            <a:noFill/>
            <a:miter lim="800000"/>
            <a:headEnd/>
            <a:tailEnd/>
          </a:ln>
        </p:spPr>
        <p:txBody>
          <a:bodyPr wrap="none">
            <a:spAutoFit/>
          </a:bodyPr>
          <a:lstStyle/>
          <a:p>
            <a:r>
              <a:rPr lang="ru-RU" altLang="ru-RU" sz="3600" b="1">
                <a:solidFill>
                  <a:srgbClr val="006600"/>
                </a:solidFill>
              </a:rPr>
              <a:t>Баобаб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9463"/>
                                        </p:tgtEl>
                                        <p:attrNameLst>
                                          <p:attrName>style.visibility</p:attrName>
                                        </p:attrNameLst>
                                      </p:cBhvr>
                                      <p:to>
                                        <p:strVal val="visible"/>
                                      </p:to>
                                    </p:set>
                                    <p:anim calcmode="lin" valueType="num">
                                      <p:cBhvr>
                                        <p:cTn id="19" dur="500" fill="hold"/>
                                        <p:tgtEl>
                                          <p:spTgt spid="19463"/>
                                        </p:tgtEl>
                                        <p:attrNameLst>
                                          <p:attrName>ppt_w</p:attrName>
                                        </p:attrNameLst>
                                      </p:cBhvr>
                                      <p:tavLst>
                                        <p:tav tm="0">
                                          <p:val>
                                            <p:fltVal val="0"/>
                                          </p:val>
                                        </p:tav>
                                        <p:tav tm="100000">
                                          <p:val>
                                            <p:strVal val="#ppt_w"/>
                                          </p:val>
                                        </p:tav>
                                      </p:tavLst>
                                    </p:anim>
                                    <p:anim calcmode="lin" valueType="num">
                                      <p:cBhvr>
                                        <p:cTn id="20" dur="500" fill="hold"/>
                                        <p:tgtEl>
                                          <p:spTgt spid="19463"/>
                                        </p:tgtEl>
                                        <p:attrNameLst>
                                          <p:attrName>ppt_h</p:attrName>
                                        </p:attrNameLst>
                                      </p:cBhvr>
                                      <p:tavLst>
                                        <p:tav tm="0">
                                          <p:val>
                                            <p:fltVal val="0"/>
                                          </p:val>
                                        </p:tav>
                                        <p:tav tm="100000">
                                          <p:val>
                                            <p:strVal val="#ppt_h"/>
                                          </p:val>
                                        </p:tav>
                                      </p:tavLst>
                                    </p:anim>
                                    <p:animEffect transition="in" filter="fade">
                                      <p:cBhvr>
                                        <p:cTn id="21" dur="500"/>
                                        <p:tgtEl>
                                          <p:spTgt spid="19463"/>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14339" name="Прямоугольник 2"/>
          <p:cNvSpPr>
            <a:spLocks noChangeArrowheads="1"/>
          </p:cNvSpPr>
          <p:nvPr/>
        </p:nvSpPr>
        <p:spPr bwMode="auto">
          <a:xfrm>
            <a:off x="3221038" y="3351213"/>
            <a:ext cx="5922962" cy="1754187"/>
          </a:xfrm>
          <a:prstGeom prst="rect">
            <a:avLst/>
          </a:prstGeom>
          <a:noFill/>
          <a:ln w="9525">
            <a:noFill/>
            <a:miter lim="800000"/>
            <a:headEnd/>
            <a:tailEnd/>
          </a:ln>
        </p:spPr>
        <p:txBody>
          <a:bodyPr>
            <a:spAutoFit/>
          </a:bodyPr>
          <a:lstStyle/>
          <a:p>
            <a:r>
              <a:rPr lang="ru-RU" altLang="ru-RU" sz="2800" b="1">
                <a:solidFill>
                  <a:srgbClr val="800000"/>
                </a:solidFill>
              </a:rPr>
              <a:t>     </a:t>
            </a:r>
            <a:r>
              <a:rPr lang="ru-RU" altLang="ru-RU" sz="5400" b="1" i="1">
                <a:solidFill>
                  <a:srgbClr val="800000"/>
                </a:solidFill>
              </a:rPr>
              <a:t>Лес и прогноз погоды </a:t>
            </a:r>
            <a:r>
              <a:rPr lang="ru-RU" altLang="ru-RU" sz="3200" b="1" i="1">
                <a:solidFill>
                  <a:srgbClr val="800000"/>
                </a:solidFill>
              </a:rPr>
              <a:t>(приметы)</a:t>
            </a:r>
            <a:endParaRPr lang="ru-RU" altLang="ru-RU" sz="3200" i="1">
              <a:solidFill>
                <a:srgbClr val="800000"/>
              </a:solidFill>
            </a:endParaRPr>
          </a:p>
        </p:txBody>
      </p:sp>
      <p:sp>
        <p:nvSpPr>
          <p:cNvPr id="14340" name="Rectangle 1"/>
          <p:cNvSpPr>
            <a:spLocks noChangeArrowheads="1"/>
          </p:cNvSpPr>
          <p:nvPr/>
        </p:nvSpPr>
        <p:spPr bwMode="auto">
          <a:xfrm>
            <a:off x="304800" y="-304800"/>
            <a:ext cx="2667000" cy="1692275"/>
          </a:xfrm>
          <a:prstGeom prst="rect">
            <a:avLst/>
          </a:prstGeom>
          <a:noFill/>
          <a:ln w="9525">
            <a:noFill/>
            <a:miter lim="800000"/>
            <a:headEnd/>
            <a:tailEnd/>
          </a:ln>
        </p:spPr>
        <p:txBody>
          <a:bodyPr anchor="ctr">
            <a:spAutoFit/>
          </a:bodyPr>
          <a:lstStyle/>
          <a:p>
            <a:pPr eaLnBrk="0" hangingPunct="0">
              <a:defRPr/>
            </a:pPr>
            <a:r>
              <a:rPr lang="ru-RU" sz="3200" b="1" dirty="0">
                <a:solidFill>
                  <a:srgbClr val="800080"/>
                </a:solidFill>
                <a:latin typeface="Book Antiqua" pitchFamily="18" charset="0"/>
                <a:cs typeface="Times New Roman" pitchFamily="18" charset="0"/>
              </a:rPr>
              <a:t>       </a:t>
            </a:r>
            <a:r>
              <a:rPr lang="ru-RU" sz="3600" b="1" dirty="0">
                <a:solidFill>
                  <a:srgbClr val="003300"/>
                </a:solidFill>
                <a:latin typeface="+mj-lt"/>
                <a:cs typeface="Times New Roman" pitchFamily="18" charset="0"/>
              </a:rPr>
              <a:t>Конкурс</a:t>
            </a:r>
          </a:p>
          <a:p>
            <a:pPr eaLnBrk="0" hangingPunct="0">
              <a:defRPr/>
            </a:pPr>
            <a:r>
              <a:rPr lang="ru-RU" sz="3600" b="1" dirty="0">
                <a:solidFill>
                  <a:srgbClr val="003300"/>
                </a:solidFill>
                <a:latin typeface="+mj-lt"/>
                <a:cs typeface="Times New Roman" pitchFamily="18" charset="0"/>
              </a:rPr>
              <a:t>капитанов</a:t>
            </a:r>
            <a:r>
              <a:rPr lang="ru-RU" sz="3200" b="1" dirty="0">
                <a:solidFill>
                  <a:srgbClr val="003300"/>
                </a:solidFill>
                <a:cs typeface="Times New Roman" pitchFamily="18" charset="0"/>
              </a:rPr>
              <a:t>.</a:t>
            </a:r>
            <a:endParaRPr lang="ru-RU" sz="3200" dirty="0">
              <a:solidFill>
                <a:srgbClr val="003300"/>
              </a:solidFill>
            </a:endParaRPr>
          </a:p>
        </p:txBody>
      </p:sp>
      <p:sp>
        <p:nvSpPr>
          <p:cNvPr id="24581" name="Rectangle 2"/>
          <p:cNvSpPr>
            <a:spLocks noChangeArrowheads="1"/>
          </p:cNvSpPr>
          <p:nvPr/>
        </p:nvSpPr>
        <p:spPr bwMode="auto">
          <a:xfrm>
            <a:off x="0" y="0"/>
            <a:ext cx="217488" cy="508000"/>
          </a:xfrm>
          <a:prstGeom prst="rect">
            <a:avLst/>
          </a:prstGeom>
          <a:noFill/>
          <a:ln w="9525">
            <a:noFill/>
            <a:miter lim="800000"/>
            <a:headEnd/>
            <a:tailEnd/>
          </a:ln>
        </p:spPr>
        <p:txBody>
          <a:bodyPr wrap="none" anchor="ctr">
            <a:spAutoFit/>
          </a:bodyPr>
          <a:lstStyle/>
          <a:p>
            <a:pPr eaLnBrk="0" hangingPunct="0"/>
            <a:endParaRPr lang="ru-RU" altLang="ru-RU"/>
          </a:p>
          <a:p>
            <a:pPr eaLnBrk="0" hangingPunct="0"/>
            <a:r>
              <a:rPr lang="ru-RU" altLang="ru-RU" sz="900"/>
              <a:t> </a:t>
            </a:r>
            <a:endParaRPr lang="ru-RU" altLang="ru-RU"/>
          </a:p>
        </p:txBody>
      </p:sp>
      <p:sp>
        <p:nvSpPr>
          <p:cNvPr id="14" name="Прямоугольник 13"/>
          <p:cNvSpPr>
            <a:spLocks noChangeArrowheads="1"/>
          </p:cNvSpPr>
          <p:nvPr/>
        </p:nvSpPr>
        <p:spPr bwMode="auto">
          <a:xfrm>
            <a:off x="5791200" y="304800"/>
            <a:ext cx="3005138" cy="923925"/>
          </a:xfrm>
          <a:prstGeom prst="rect">
            <a:avLst/>
          </a:prstGeom>
          <a:noFill/>
          <a:ln w="9525">
            <a:noFill/>
            <a:miter lim="800000"/>
            <a:headEnd/>
            <a:tailEnd/>
          </a:ln>
        </p:spPr>
        <p:txBody>
          <a:bodyPr wrap="none">
            <a:spAutoFit/>
          </a:bodyPr>
          <a:lstStyle/>
          <a:p>
            <a:pPr>
              <a:defRPr/>
            </a:pPr>
            <a:r>
              <a:rPr lang="en-US" sz="5400" b="1" dirty="0">
                <a:solidFill>
                  <a:srgbClr val="006600"/>
                </a:solidFill>
                <a:latin typeface="+mj-lt"/>
              </a:rPr>
              <a:t>III </a:t>
            </a:r>
            <a:r>
              <a:rPr lang="ru-RU" sz="5400" b="1" dirty="0">
                <a:solidFill>
                  <a:srgbClr val="006600"/>
                </a:solidFill>
                <a:latin typeface="+mj-lt"/>
              </a:rPr>
              <a:t>раунд</a:t>
            </a:r>
          </a:p>
        </p:txBody>
      </p:sp>
      <p:pic>
        <p:nvPicPr>
          <p:cNvPr id="7" name="Picture 3" descr="F:\картинки на эко\0_93e2f_fb30a8be_orig.png"/>
          <p:cNvPicPr>
            <a:picLocks noChangeAspect="1" noChangeArrowheads="1"/>
          </p:cNvPicPr>
          <p:nvPr/>
        </p:nvPicPr>
        <p:blipFill>
          <a:blip r:embed="rId3"/>
          <a:srcRect/>
          <a:stretch>
            <a:fillRect/>
          </a:stretch>
        </p:blipFill>
        <p:spPr bwMode="auto">
          <a:xfrm>
            <a:off x="-2590800" y="2057400"/>
            <a:ext cx="21336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1"/>
                                          </p:val>
                                        </p:tav>
                                        <p:tav tm="100000">
                                          <p:val>
                                            <p:strVal val="#ppt_x"/>
                                          </p:val>
                                        </p:tav>
                                      </p:tavLst>
                                    </p:anim>
                                    <p:anim calcmode="lin" valueType="num">
                                      <p:cBhvr>
                                        <p:cTn id="9" dur="1000" fill="hold"/>
                                        <p:tgtEl>
                                          <p:spTgt spid="14"/>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49" presetClass="entr" presetSubtype="0" decel="100000" fill="hold" grpId="0" nodeType="after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p:cTn id="13" dur="500" fill="hold"/>
                                        <p:tgtEl>
                                          <p:spTgt spid="14340"/>
                                        </p:tgtEl>
                                        <p:attrNameLst>
                                          <p:attrName>ppt_w</p:attrName>
                                        </p:attrNameLst>
                                      </p:cBhvr>
                                      <p:tavLst>
                                        <p:tav tm="0">
                                          <p:val>
                                            <p:fltVal val="0"/>
                                          </p:val>
                                        </p:tav>
                                        <p:tav tm="100000">
                                          <p:val>
                                            <p:strVal val="#ppt_w"/>
                                          </p:val>
                                        </p:tav>
                                      </p:tavLst>
                                    </p:anim>
                                    <p:anim calcmode="lin" valueType="num">
                                      <p:cBhvr>
                                        <p:cTn id="14" dur="500" fill="hold"/>
                                        <p:tgtEl>
                                          <p:spTgt spid="14340"/>
                                        </p:tgtEl>
                                        <p:attrNameLst>
                                          <p:attrName>ppt_h</p:attrName>
                                        </p:attrNameLst>
                                      </p:cBhvr>
                                      <p:tavLst>
                                        <p:tav tm="0">
                                          <p:val>
                                            <p:fltVal val="0"/>
                                          </p:val>
                                        </p:tav>
                                        <p:tav tm="100000">
                                          <p:val>
                                            <p:strVal val="#ppt_h"/>
                                          </p:val>
                                        </p:tav>
                                      </p:tavLst>
                                    </p:anim>
                                    <p:anim calcmode="lin" valueType="num">
                                      <p:cBhvr>
                                        <p:cTn id="15" dur="500" fill="hold"/>
                                        <p:tgtEl>
                                          <p:spTgt spid="14340"/>
                                        </p:tgtEl>
                                        <p:attrNameLst>
                                          <p:attrName>style.rotation</p:attrName>
                                        </p:attrNameLst>
                                      </p:cBhvr>
                                      <p:tavLst>
                                        <p:tav tm="0">
                                          <p:val>
                                            <p:fltVal val="360"/>
                                          </p:val>
                                        </p:tav>
                                        <p:tav tm="100000">
                                          <p:val>
                                            <p:fltVal val="0"/>
                                          </p:val>
                                        </p:tav>
                                      </p:tavLst>
                                    </p:anim>
                                    <p:animEffect transition="in" filter="fade">
                                      <p:cBhvr>
                                        <p:cTn id="16" dur="500"/>
                                        <p:tgtEl>
                                          <p:spTgt spid="14340"/>
                                        </p:tgtEl>
                                      </p:cBhvr>
                                    </p:animEffect>
                                  </p:childTnLst>
                                </p:cTn>
                              </p:par>
                            </p:childTnLst>
                          </p:cTn>
                        </p:par>
                        <p:par>
                          <p:cTn id="17" fill="hold" nodeType="afterGroup">
                            <p:stCondLst>
                              <p:cond delay="22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339"/>
                                        </p:tgtEl>
                                        <p:attrNameLst>
                                          <p:attrName>style.visibility</p:attrName>
                                        </p:attrNameLst>
                                      </p:cBhvr>
                                      <p:to>
                                        <p:strVal val="visible"/>
                                      </p:to>
                                    </p:set>
                                    <p:anim calcmode="lin" valueType="num">
                                      <p:cBhvr>
                                        <p:cTn id="20" dur="500" fill="hold"/>
                                        <p:tgtEl>
                                          <p:spTgt spid="1433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339"/>
                                        </p:tgtEl>
                                        <p:attrNameLst>
                                          <p:attrName>ppt_y</p:attrName>
                                        </p:attrNameLst>
                                      </p:cBhvr>
                                      <p:tavLst>
                                        <p:tav tm="0">
                                          <p:val>
                                            <p:strVal val="#ppt_y"/>
                                          </p:val>
                                        </p:tav>
                                        <p:tav tm="100000">
                                          <p:val>
                                            <p:strVal val="#ppt_y"/>
                                          </p:val>
                                        </p:tav>
                                      </p:tavLst>
                                    </p:anim>
                                    <p:anim calcmode="lin" valueType="num">
                                      <p:cBhvr>
                                        <p:cTn id="22" dur="500" fill="hold"/>
                                        <p:tgtEl>
                                          <p:spTgt spid="1433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33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339"/>
                                        </p:tgtEl>
                                      </p:cBhvr>
                                    </p:animEffect>
                                  </p:childTnLst>
                                </p:cTn>
                              </p:par>
                            </p:childTnLst>
                          </p:cTn>
                        </p:par>
                        <p:par>
                          <p:cTn id="25" fill="hold" nodeType="afterGroup">
                            <p:stCondLst>
                              <p:cond delay="3950"/>
                            </p:stCondLst>
                            <p:childTnLst>
                              <p:par>
                                <p:cTn id="26" presetID="0" presetClass="path" presetSubtype="0" accel="50000" decel="50000" fill="hold" nodeType="afterEffect">
                                  <p:stCondLst>
                                    <p:cond delay="0"/>
                                  </p:stCondLst>
                                  <p:childTnLst>
                                    <p:animMotion origin="layout" path="M -1.38889E-6 -8.5067E-7 C 0.00295 -0.00578 0.00729 -0.0104 0.01024 -0.01618 C 0.01146 -0.01849 0.01076 -0.02219 0.01232 -0.02427 C 0.01441 -0.02704 0.01788 -0.02774 0.02048 -0.02982 C 0.02344 -0.03213 0.02587 -0.03537 0.02864 -0.03791 C 0.03194 -0.04091 0.03541 -0.04323 0.03871 -0.046 C 0.05 -0.06865 0.06944 -0.08137 0.08368 -0.10055 C 0.09479 -0.11535 0.08385 -0.10957 0.09809 -0.11396 C 0.10625 -0.12506 0.1158 -0.13384 0.12448 -0.14401 C 0.13611 -0.15788 0.15625 -0.18516 0.17153 -0.19001 C 0.18021 -0.20157 0.18976 -0.21082 0.2 -0.22006 C 0.22014 -0.23856 0.19288 -0.21914 0.21232 -0.2337 C 0.22014 -0.23971 0.22552 -0.24041 0.23264 -0.24988 C 0.24982 -0.27277 0.28125 -0.29403 0.30416 -0.30421 C 0.32587 -0.32409 0.29271 -0.29519 0.3184 -0.3123 C 0.33819 -0.32547 0.31406 -0.31692 0.3368 -0.32593 C 0.34305 -0.32848 0.34757 -0.32778 0.35312 -0.33148 C 0.36285 -0.33796 0.35555 -0.33657 0.36736 -0.34235 C 0.38923 -0.35298 0.41979 -0.35691 0.44288 -0.3613 C 0.46944 -0.36038 0.49601 -0.3613 0.52239 -0.35853 C 0.54774 -0.35575 0.57014 -0.3331 0.58976 -0.31507 C 0.59427 -0.29773 0.58837 -0.31646 0.59791 -0.29889 C 0.60208 -0.29103 0.60243 -0.28618 0.60416 -0.27716 C 0.60226 -0.21243 0.6059 -0.22145 0.59392 -0.18192 C 0.58785 -0.16158 0.59392 -0.16967 0.58368 -0.16019 C 0.57691 -0.14655 0.56788 -0.14147 0.55712 -0.13569 C 0.54601 -0.1209 0.55694 -0.13268 0.54288 -0.12483 C 0.53003 -0.11766 0.525 -0.11304 0.51232 -0.10864 C 0.50139 -0.09894 0.51111 -0.1061 0.49601 -0.10055 C 0.47378 -0.09246 0.45347 -0.08437 0.43055 -0.08137 C 0.39566 -0.06287 0.35 -0.07166 0.31423 -0.07328 C 0.30816 -0.07882 0.30208 -0.08437 0.29601 -0.08969 C 0.29392 -0.09154 0.28976 -0.09501 0.28976 -0.09501 C 0.28837 -0.09778 0.2875 -0.10078 0.28576 -0.1031 C 0.28264 -0.10726 0.2783 -0.10957 0.27552 -0.11396 C 0.2625 -0.1343 0.28646 -0.11072 0.26736 -0.1276 C 0.25746 -0.14771 0.25469 -0.1625 0.24896 -0.1847 C 0.24548 -0.21382 0.24739 -0.22885 0.2592 -0.25266 C 0.26041 -0.25497 0.25989 -0.25844 0.26128 -0.26075 C 0.26562 -0.26791 0.27413 -0.27415 0.27969 -0.2797 C 0.30399 -0.30397 0.32951 -0.32478 0.3592 -0.33403 C 0.36892 -0.34281 0.37934 -0.34651 0.38976 -0.35321 C 0.39653 -0.3576 0.40312 -0.36361 0.41024 -0.36685 C 0.41614 -0.36939 0.42257 -0.37009 0.42864 -0.37217 C 0.44219 -0.38465 0.46198 -0.38581 0.4776 -0.38858 C 0.50555 -0.39366 0.53281 -0.39505 0.56128 -0.39667 C 0.64878 -0.41146 0.7408 -0.40037 0.82656 -0.39944 C 0.84166 -0.39436 0.85486 -0.38234 0.86944 -0.37771 C 0.88264 -0.36569 0.89913 -0.36038 0.91232 -0.34766 C 0.9283 -0.33241 0.94062 -0.31045 0.95712 -0.29612 C 0.96163 -0.28733 0.96753 -0.28363 0.97153 -0.27439 C 0.98107 -0.25219 0.99062 -0.22977 1.00208 -0.2092 C 1.00503 -0.18262 1.01076 -0.15696 1.01423 -0.13037 C 1.01354 -0.11673 1.01493 -0.10286 1.01232 -0.08969 C 1.01059 -0.08021 0.99201 -0.049 0.98576 -0.04346 C 0.97812 -0.02843 0.96632 -0.02242 0.95521 -0.01341 C 0.9434 -0.00393 0.94149 -0.00162 0.92864 0.00278 C 0.90191 0.02936 0.8618 0.03075 0.83055 0.0326 C 0.81024 0.03167 0.78976 0.03213 0.76944 0.03005 C 0.76389 0.02936 0.75312 0.0245 0.75312 0.0245 C 0.73541 0.0104 0.71719 -0.00347 0.69791 -0.01341 C 0.68732 -0.02797 0.67205 -0.03745 0.6592 -0.04877 C 0.65208 -0.05501 0.6493 -0.0668 0.64496 -0.07605 C 0.64271 -0.08761 0.63871 -0.09524 0.63472 -0.10587 C 0.63541 -0.12575 0.63576 -0.14586 0.6368 -0.16574 C 0.63732 -0.17591 0.64705 -0.19279 0.64705 -0.19279 C 0.65035 -0.20642 0.65781 -0.21821 0.66528 -0.22815 C 0.67101 -0.25058 0.69236 -0.26953 0.70816 -0.2797 C 0.71545 -0.28964 0.71823 -0.28964 0.72656 -0.29612 C 0.75347 -0.31692 0.73611 -0.30814 0.75104 -0.31507 C 0.76232 -0.32617 0.76614 -0.32224 0.7776 -0.32871 C 0.79166 -0.3368 0.79791 -0.3442 0.81423 -0.34766 C 0.83264 -0.34674 0.85104 -0.34651 0.86944 -0.34512 C 0.88055 -0.3442 0.88767 -0.33865 0.89791 -0.33403 C 0.91215 -0.32778 0.90035 -0.33657 0.9184 -0.32593 C 0.92066 -0.32455 0.92222 -0.32177 0.92448 -0.32062 C 0.93507 -0.3153 0.94653 -0.31322 0.95712 -0.30698 C 0.97309 -0.2975 0.98368 -0.27624 1 -0.26884 C 1.0026 -0.2589 1.01232 -0.24179 1.01232 -0.24179 C 1.01493 -0.23116 1.01944 -0.22284 1.02239 -0.21197 C 1.02882 -0.18863 1.03264 -0.16343 1.0408 -0.14124 C 1.04271 -0.11558 1.04687 -0.09385 1.04896 -0.06773 C 1.0526 -0.02427 1.04791 -0.04507 1.05312 -0.02427 C 1.05451 0.05178 1.0566 0.12783 1.05712 0.20388 C 1.05729 0.21845 1.05885 0.2337 1.05521 0.24734 C 1.0526 0.25751 1.03125 0.26214 1.02656 0.26376 C 0.88715 0.26283 0.74271 0.30675 0.60816 0.25821 C 0.60295 0.25636 0.59896 0.24989 0.59392 0.24734 C 0.58142 0.24087 0.56996 0.2381 0.55712 0.2337 C 0.54392 0.22215 0.55694 0.23209 0.53055 0.22284 C 0.49236 0.20943 0.52899 0.21845 0.5 0.21198 C 0.48455 0.20204 0.49965 0.21059 0.47969 0.20388 C 0.46041 0.19741 0.44219 0.18793 0.42239 0.18493 C 0.40226 0.178 0.40486 0.17961 0.37552 0.18216 C 0.37344 0.18308 0.36944 0.18493 0.36944 0.18493 " pathEditMode="relative" ptsTypes="ffffffffffffffffffffffffffffffffffffffffffffffffffffffffffffffffffffffffffffffffffffffffffffffA">
                                      <p:cBhvr>
                                        <p:cTn id="27"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15.nnm.ru/d/7/7/3/7/3941ad0cda35f105ca45232b368_prev.jpg"/>
          <p:cNvPicPr>
            <a:picLocks noChangeAspect="1" noChangeArrowheads="1"/>
          </p:cNvPicPr>
          <p:nvPr/>
        </p:nvPicPr>
        <p:blipFill>
          <a:blip r:embed="rId3"/>
          <a:srcRect l="19341" t="4443"/>
          <a:stretch>
            <a:fillRect/>
          </a:stretch>
        </p:blipFill>
        <p:spPr bwMode="auto">
          <a:xfrm>
            <a:off x="0" y="0"/>
            <a:ext cx="9170988" cy="6858000"/>
          </a:xfrm>
          <a:prstGeom prst="rect">
            <a:avLst/>
          </a:prstGeom>
          <a:noFill/>
          <a:ln w="9525">
            <a:noFill/>
            <a:miter lim="800000"/>
            <a:headEnd/>
            <a:tailEnd/>
          </a:ln>
        </p:spPr>
      </p:pic>
      <p:sp>
        <p:nvSpPr>
          <p:cNvPr id="14339" name="Прямоугольник 2"/>
          <p:cNvSpPr>
            <a:spLocks noChangeArrowheads="1"/>
          </p:cNvSpPr>
          <p:nvPr/>
        </p:nvSpPr>
        <p:spPr bwMode="auto">
          <a:xfrm>
            <a:off x="2286000" y="152400"/>
            <a:ext cx="6705600" cy="708025"/>
          </a:xfrm>
          <a:prstGeom prst="rect">
            <a:avLst/>
          </a:prstGeom>
          <a:noFill/>
          <a:ln w="9525">
            <a:noFill/>
            <a:miter lim="800000"/>
            <a:headEnd/>
            <a:tailEnd/>
          </a:ln>
        </p:spPr>
        <p:txBody>
          <a:bodyPr>
            <a:spAutoFit/>
          </a:bodyPr>
          <a:lstStyle/>
          <a:p>
            <a:r>
              <a:rPr lang="ru-RU" altLang="ru-RU" sz="2800" b="1">
                <a:solidFill>
                  <a:srgbClr val="800000"/>
                </a:solidFill>
              </a:rPr>
              <a:t>     </a:t>
            </a:r>
            <a:r>
              <a:rPr lang="ru-RU" altLang="ru-RU" sz="4000" b="1" i="1">
                <a:solidFill>
                  <a:srgbClr val="800000"/>
                </a:solidFill>
              </a:rPr>
              <a:t>Лес и прогноз погоды.</a:t>
            </a:r>
            <a:endParaRPr lang="ru-RU" altLang="ru-RU" sz="4000" i="1">
              <a:solidFill>
                <a:srgbClr val="800000"/>
              </a:solidFill>
            </a:endParaRPr>
          </a:p>
        </p:txBody>
      </p:sp>
      <p:sp>
        <p:nvSpPr>
          <p:cNvPr id="14340" name="Rectangle 1"/>
          <p:cNvSpPr>
            <a:spLocks noChangeArrowheads="1"/>
          </p:cNvSpPr>
          <p:nvPr/>
        </p:nvSpPr>
        <p:spPr bwMode="auto">
          <a:xfrm>
            <a:off x="0" y="381000"/>
            <a:ext cx="2667000" cy="1077913"/>
          </a:xfrm>
          <a:prstGeom prst="rect">
            <a:avLst/>
          </a:prstGeom>
          <a:noFill/>
          <a:ln w="9525">
            <a:noFill/>
            <a:miter lim="800000"/>
            <a:headEnd/>
            <a:tailEnd/>
          </a:ln>
        </p:spPr>
        <p:txBody>
          <a:bodyPr anchor="ctr">
            <a:spAutoFit/>
          </a:bodyPr>
          <a:lstStyle/>
          <a:p>
            <a:pPr eaLnBrk="0" hangingPunct="0">
              <a:defRPr/>
            </a:pPr>
            <a:r>
              <a:rPr lang="ru-RU" sz="3200" b="1" dirty="0">
                <a:solidFill>
                  <a:srgbClr val="003300"/>
                </a:solidFill>
                <a:latin typeface="Book Antiqua" pitchFamily="18" charset="0"/>
                <a:cs typeface="Times New Roman" pitchFamily="18" charset="0"/>
              </a:rPr>
              <a:t>  </a:t>
            </a:r>
            <a:r>
              <a:rPr lang="ru-RU" sz="3200" b="1" dirty="0">
                <a:solidFill>
                  <a:srgbClr val="003300"/>
                </a:solidFill>
                <a:latin typeface="+mj-lt"/>
                <a:cs typeface="Times New Roman" pitchFamily="18" charset="0"/>
              </a:rPr>
              <a:t>Конкурс</a:t>
            </a:r>
          </a:p>
          <a:p>
            <a:pPr eaLnBrk="0" hangingPunct="0">
              <a:defRPr/>
            </a:pPr>
            <a:r>
              <a:rPr lang="ru-RU" sz="3200" b="1" dirty="0">
                <a:solidFill>
                  <a:srgbClr val="003300"/>
                </a:solidFill>
                <a:latin typeface="+mj-lt"/>
                <a:cs typeface="Times New Roman" pitchFamily="18" charset="0"/>
              </a:rPr>
              <a:t>  капитанов</a:t>
            </a:r>
            <a:r>
              <a:rPr lang="ru-RU" sz="3200" b="1" dirty="0">
                <a:solidFill>
                  <a:srgbClr val="800080"/>
                </a:solidFill>
                <a:latin typeface="+mj-lt"/>
                <a:cs typeface="Times New Roman" pitchFamily="18" charset="0"/>
              </a:rPr>
              <a:t>.</a:t>
            </a:r>
            <a:endParaRPr lang="ru-RU" sz="3200" dirty="0">
              <a:solidFill>
                <a:srgbClr val="800080"/>
              </a:solidFill>
              <a:latin typeface="+mj-lt"/>
            </a:endParaRPr>
          </a:p>
        </p:txBody>
      </p:sp>
      <p:sp>
        <p:nvSpPr>
          <p:cNvPr id="14341" name="Прямоугольник 4"/>
          <p:cNvSpPr>
            <a:spLocks noChangeArrowheads="1"/>
          </p:cNvSpPr>
          <p:nvPr/>
        </p:nvSpPr>
        <p:spPr bwMode="auto">
          <a:xfrm>
            <a:off x="609600" y="998538"/>
            <a:ext cx="8001000" cy="830262"/>
          </a:xfrm>
          <a:prstGeom prst="rect">
            <a:avLst/>
          </a:prstGeom>
          <a:noFill/>
          <a:ln w="9525">
            <a:noFill/>
            <a:miter lim="800000"/>
            <a:headEnd/>
            <a:tailEnd/>
          </a:ln>
        </p:spPr>
        <p:txBody>
          <a:bodyPr>
            <a:spAutoFit/>
          </a:bodyPr>
          <a:lstStyle/>
          <a:p>
            <a:r>
              <a:rPr lang="ru-RU" altLang="ru-RU" sz="2400">
                <a:solidFill>
                  <a:srgbClr val="800000"/>
                </a:solidFill>
              </a:rPr>
              <a:t>                                Когда весной много сока из  берез, то жди ...  Какое лето? </a:t>
            </a:r>
          </a:p>
        </p:txBody>
      </p:sp>
      <p:sp>
        <p:nvSpPr>
          <p:cNvPr id="25606" name="Rectangle 2"/>
          <p:cNvSpPr>
            <a:spLocks noChangeArrowheads="1"/>
          </p:cNvSpPr>
          <p:nvPr/>
        </p:nvSpPr>
        <p:spPr bwMode="auto">
          <a:xfrm>
            <a:off x="0" y="0"/>
            <a:ext cx="217488" cy="508000"/>
          </a:xfrm>
          <a:prstGeom prst="rect">
            <a:avLst/>
          </a:prstGeom>
          <a:noFill/>
          <a:ln w="9525">
            <a:noFill/>
            <a:miter lim="800000"/>
            <a:headEnd/>
            <a:tailEnd/>
          </a:ln>
        </p:spPr>
        <p:txBody>
          <a:bodyPr wrap="none" anchor="ctr">
            <a:spAutoFit/>
          </a:bodyPr>
          <a:lstStyle/>
          <a:p>
            <a:pPr eaLnBrk="0" hangingPunct="0"/>
            <a:endParaRPr lang="ru-RU" altLang="ru-RU"/>
          </a:p>
          <a:p>
            <a:pPr eaLnBrk="0" hangingPunct="0"/>
            <a:r>
              <a:rPr lang="ru-RU" altLang="ru-RU" sz="900"/>
              <a:t> </a:t>
            </a:r>
            <a:endParaRPr lang="ru-RU" altLang="ru-RU"/>
          </a:p>
        </p:txBody>
      </p:sp>
      <p:sp>
        <p:nvSpPr>
          <p:cNvPr id="22538" name="Прямоугольник 9"/>
          <p:cNvSpPr>
            <a:spLocks noChangeArrowheads="1"/>
          </p:cNvSpPr>
          <p:nvPr/>
        </p:nvSpPr>
        <p:spPr bwMode="auto">
          <a:xfrm>
            <a:off x="457200" y="3513138"/>
            <a:ext cx="8382000" cy="830262"/>
          </a:xfrm>
          <a:prstGeom prst="rect">
            <a:avLst/>
          </a:prstGeom>
          <a:noFill/>
          <a:ln w="9525">
            <a:noFill/>
            <a:miter lim="800000"/>
            <a:headEnd/>
            <a:tailEnd/>
          </a:ln>
        </p:spPr>
        <p:txBody>
          <a:bodyPr>
            <a:spAutoFit/>
          </a:bodyPr>
          <a:lstStyle/>
          <a:p>
            <a:r>
              <a:rPr lang="ru-RU" altLang="ru-RU" sz="2400">
                <a:solidFill>
                  <a:srgbClr val="800000"/>
                </a:solidFill>
              </a:rPr>
              <a:t>    Если зимой ели опускают ветви вниз, шишки плотно закрываются, значит будет... </a:t>
            </a:r>
          </a:p>
        </p:txBody>
      </p:sp>
      <p:sp>
        <p:nvSpPr>
          <p:cNvPr id="21" name="Управляющая кнопка: далее 20">
            <a:hlinkClick r:id="" action="ppaction://hlinkshowjump?jump=nextslide" highlightClick="1"/>
          </p:cNvPr>
          <p:cNvSpPr/>
          <p:nvPr/>
        </p:nvSpPr>
        <p:spPr>
          <a:xfrm>
            <a:off x="8329613" y="5943600"/>
            <a:ext cx="814387" cy="914400"/>
          </a:xfrm>
          <a:prstGeom prst="actionButtonForwardNex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2546" name="Picture 18" descr="C:\Users\Вованвован\Desktop\jean_victor_balin_unknown_green.png"/>
          <p:cNvPicPr>
            <a:picLocks noChangeAspect="1" noChangeArrowheads="1"/>
          </p:cNvPicPr>
          <p:nvPr/>
        </p:nvPicPr>
        <p:blipFill>
          <a:blip r:embed="rId4"/>
          <a:srcRect/>
          <a:stretch>
            <a:fillRect/>
          </a:stretch>
        </p:blipFill>
        <p:spPr bwMode="auto">
          <a:xfrm>
            <a:off x="130175" y="3330575"/>
            <a:ext cx="708025" cy="708025"/>
          </a:xfrm>
          <a:prstGeom prst="rect">
            <a:avLst/>
          </a:prstGeom>
          <a:noFill/>
          <a:ln w="9525">
            <a:noFill/>
            <a:miter lim="800000"/>
            <a:headEnd/>
            <a:tailEnd/>
          </a:ln>
        </p:spPr>
      </p:pic>
      <p:pic>
        <p:nvPicPr>
          <p:cNvPr id="23565" name="Picture 19" descr="C:\Users\Вованвован\Desktop\jean_victor_balin_unknown_green.png"/>
          <p:cNvPicPr>
            <a:picLocks noChangeAspect="1" noChangeArrowheads="1"/>
          </p:cNvPicPr>
          <p:nvPr/>
        </p:nvPicPr>
        <p:blipFill>
          <a:blip r:embed="rId5"/>
          <a:srcRect/>
          <a:stretch>
            <a:fillRect/>
          </a:stretch>
        </p:blipFill>
        <p:spPr bwMode="auto">
          <a:xfrm>
            <a:off x="2557463" y="804863"/>
            <a:ext cx="719137" cy="719137"/>
          </a:xfrm>
          <a:prstGeom prst="rect">
            <a:avLst/>
          </a:prstGeom>
          <a:noFill/>
          <a:ln w="9525">
            <a:noFill/>
            <a:miter lim="800000"/>
            <a:headEnd/>
            <a:tailEnd/>
          </a:ln>
        </p:spPr>
      </p:pic>
      <p:sp>
        <p:nvSpPr>
          <p:cNvPr id="25611" name="TextBox 24"/>
          <p:cNvSpPr txBox="1">
            <a:spLocks noChangeArrowheads="1"/>
          </p:cNvSpPr>
          <p:nvPr/>
        </p:nvSpPr>
        <p:spPr bwMode="auto">
          <a:xfrm>
            <a:off x="914400" y="19002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23569" name="Picture 25" descr="C:\Users\Вованвован\Desktop\73974667-vosklic__zeleniy.png"/>
          <p:cNvPicPr>
            <a:picLocks noChangeAspect="1" noChangeArrowheads="1"/>
          </p:cNvPicPr>
          <p:nvPr/>
        </p:nvPicPr>
        <p:blipFill>
          <a:blip r:embed="rId6"/>
          <a:srcRect/>
          <a:stretch>
            <a:fillRect/>
          </a:stretch>
        </p:blipFill>
        <p:spPr bwMode="auto">
          <a:xfrm>
            <a:off x="241300" y="1828800"/>
            <a:ext cx="520700" cy="520700"/>
          </a:xfrm>
          <a:prstGeom prst="rect">
            <a:avLst/>
          </a:prstGeom>
          <a:noFill/>
          <a:ln w="9525">
            <a:noFill/>
            <a:miter lim="800000"/>
            <a:headEnd/>
            <a:tailEnd/>
          </a:ln>
        </p:spPr>
      </p:pic>
      <p:sp>
        <p:nvSpPr>
          <p:cNvPr id="23573" name="Прямоугольник 37"/>
          <p:cNvSpPr>
            <a:spLocks noChangeArrowheads="1"/>
          </p:cNvSpPr>
          <p:nvPr/>
        </p:nvSpPr>
        <p:spPr bwMode="auto">
          <a:xfrm>
            <a:off x="3124200" y="2814638"/>
            <a:ext cx="13112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4.Сухое</a:t>
            </a:r>
          </a:p>
        </p:txBody>
      </p:sp>
      <p:sp>
        <p:nvSpPr>
          <p:cNvPr id="23574" name="Прямоугольник 38"/>
          <p:cNvSpPr>
            <a:spLocks noChangeArrowheads="1"/>
          </p:cNvSpPr>
          <p:nvPr/>
        </p:nvSpPr>
        <p:spPr bwMode="auto">
          <a:xfrm>
            <a:off x="3124200" y="2428875"/>
            <a:ext cx="15525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3.Жаркое</a:t>
            </a:r>
          </a:p>
        </p:txBody>
      </p:sp>
      <p:sp>
        <p:nvSpPr>
          <p:cNvPr id="40" name="Прямоугольник 39"/>
          <p:cNvSpPr>
            <a:spLocks noChangeArrowheads="1"/>
          </p:cNvSpPr>
          <p:nvPr/>
        </p:nvSpPr>
        <p:spPr bwMode="auto">
          <a:xfrm>
            <a:off x="835025" y="2814638"/>
            <a:ext cx="20605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2.Дождливое</a:t>
            </a:r>
          </a:p>
        </p:txBody>
      </p:sp>
      <p:sp>
        <p:nvSpPr>
          <p:cNvPr id="23576" name="Прямоугольник 40"/>
          <p:cNvSpPr>
            <a:spLocks noChangeArrowheads="1"/>
          </p:cNvSpPr>
          <p:nvPr/>
        </p:nvSpPr>
        <p:spPr bwMode="auto">
          <a:xfrm>
            <a:off x="815975" y="2428875"/>
            <a:ext cx="1847850"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Холодное</a:t>
            </a:r>
          </a:p>
        </p:txBody>
      </p:sp>
      <p:sp>
        <p:nvSpPr>
          <p:cNvPr id="23577" name="Прямоугольник 41"/>
          <p:cNvSpPr>
            <a:spLocks noChangeArrowheads="1"/>
          </p:cNvSpPr>
          <p:nvPr/>
        </p:nvSpPr>
        <p:spPr bwMode="auto">
          <a:xfrm>
            <a:off x="4876800" y="2428875"/>
            <a:ext cx="16573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5.Позднее</a:t>
            </a:r>
          </a:p>
        </p:txBody>
      </p:sp>
      <p:sp>
        <p:nvSpPr>
          <p:cNvPr id="23580" name="Прямоугольник 44"/>
          <p:cNvSpPr>
            <a:spLocks noChangeArrowheads="1"/>
          </p:cNvSpPr>
          <p:nvPr/>
        </p:nvSpPr>
        <p:spPr bwMode="auto">
          <a:xfrm>
            <a:off x="4891088" y="2814638"/>
            <a:ext cx="14906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6.Раннее</a:t>
            </a:r>
          </a:p>
        </p:txBody>
      </p:sp>
      <p:sp>
        <p:nvSpPr>
          <p:cNvPr id="25619" name="TextBox 24"/>
          <p:cNvSpPr txBox="1">
            <a:spLocks noChangeArrowheads="1"/>
          </p:cNvSpPr>
          <p:nvPr/>
        </p:nvSpPr>
        <p:spPr bwMode="auto">
          <a:xfrm>
            <a:off x="914400" y="46434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23575" name="Picture 25" descr="C:\Users\Вованвован\Desktop\73974667-vosklic__zeleniy.png"/>
          <p:cNvPicPr>
            <a:picLocks noChangeAspect="1" noChangeArrowheads="1"/>
          </p:cNvPicPr>
          <p:nvPr/>
        </p:nvPicPr>
        <p:blipFill>
          <a:blip r:embed="rId6"/>
          <a:srcRect/>
          <a:stretch>
            <a:fillRect/>
          </a:stretch>
        </p:blipFill>
        <p:spPr bwMode="auto">
          <a:xfrm>
            <a:off x="228600" y="4572000"/>
            <a:ext cx="520700" cy="520700"/>
          </a:xfrm>
          <a:prstGeom prst="rect">
            <a:avLst/>
          </a:prstGeom>
          <a:noFill/>
          <a:ln w="9525">
            <a:noFill/>
            <a:miter lim="800000"/>
            <a:headEnd/>
            <a:tailEnd/>
          </a:ln>
        </p:spPr>
      </p:pic>
      <p:sp>
        <p:nvSpPr>
          <p:cNvPr id="3" name="Прямоугольник 37"/>
          <p:cNvSpPr>
            <a:spLocks noChangeArrowheads="1"/>
          </p:cNvSpPr>
          <p:nvPr/>
        </p:nvSpPr>
        <p:spPr bwMode="auto">
          <a:xfrm>
            <a:off x="3124200" y="5710238"/>
            <a:ext cx="130016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4.Буран</a:t>
            </a:r>
          </a:p>
        </p:txBody>
      </p:sp>
      <p:sp>
        <p:nvSpPr>
          <p:cNvPr id="4" name="Прямоугольник 38"/>
          <p:cNvSpPr>
            <a:spLocks noChangeArrowheads="1"/>
          </p:cNvSpPr>
          <p:nvPr/>
        </p:nvSpPr>
        <p:spPr bwMode="auto">
          <a:xfrm>
            <a:off x="3124200" y="5324475"/>
            <a:ext cx="13525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3.Мороз</a:t>
            </a:r>
          </a:p>
        </p:txBody>
      </p:sp>
      <p:sp>
        <p:nvSpPr>
          <p:cNvPr id="5" name="Прямоугольник 32"/>
          <p:cNvSpPr>
            <a:spLocks noChangeArrowheads="1"/>
          </p:cNvSpPr>
          <p:nvPr/>
        </p:nvSpPr>
        <p:spPr bwMode="auto">
          <a:xfrm>
            <a:off x="911225" y="5710238"/>
            <a:ext cx="15017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2.Метель</a:t>
            </a:r>
          </a:p>
        </p:txBody>
      </p:sp>
      <p:sp>
        <p:nvSpPr>
          <p:cNvPr id="6" name="Прямоугольник 40"/>
          <p:cNvSpPr>
            <a:spLocks noChangeArrowheads="1"/>
          </p:cNvSpPr>
          <p:nvPr/>
        </p:nvSpPr>
        <p:spPr bwMode="auto">
          <a:xfrm>
            <a:off x="892175" y="5324475"/>
            <a:ext cx="1798638"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Оттепель</a:t>
            </a:r>
          </a:p>
        </p:txBody>
      </p:sp>
      <p:sp>
        <p:nvSpPr>
          <p:cNvPr id="7" name="Прямоугольник 41"/>
          <p:cNvSpPr>
            <a:spLocks noChangeArrowheads="1"/>
          </p:cNvSpPr>
          <p:nvPr/>
        </p:nvSpPr>
        <p:spPr bwMode="auto">
          <a:xfrm>
            <a:off x="4862513" y="5324475"/>
            <a:ext cx="11747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5.Иней</a:t>
            </a:r>
          </a:p>
        </p:txBody>
      </p:sp>
      <p:sp>
        <p:nvSpPr>
          <p:cNvPr id="23583" name="Прямоугольник 44"/>
          <p:cNvSpPr>
            <a:spLocks noChangeArrowheads="1"/>
          </p:cNvSpPr>
          <p:nvPr/>
        </p:nvSpPr>
        <p:spPr bwMode="auto">
          <a:xfrm>
            <a:off x="4876800" y="5710238"/>
            <a:ext cx="162401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6.Гололед</a:t>
            </a:r>
          </a:p>
        </p:txBody>
      </p:sp>
      <p:pic>
        <p:nvPicPr>
          <p:cNvPr id="41" name="Picture 2" descr="http://img15.nnm.ru/d/7/7/3/7/3941ad0cda35f105ca45232b368_prev.jpg"/>
          <p:cNvPicPr>
            <a:picLocks noChangeAspect="1" noChangeArrowheads="1"/>
          </p:cNvPicPr>
          <p:nvPr/>
        </p:nvPicPr>
        <p:blipFill>
          <a:blip r:embed="rId3"/>
          <a:srcRect l="19341" t="37357" b="49150"/>
          <a:stretch>
            <a:fillRect/>
          </a:stretch>
        </p:blipFill>
        <p:spPr bwMode="auto">
          <a:xfrm>
            <a:off x="76200" y="2362200"/>
            <a:ext cx="9018588" cy="968375"/>
          </a:xfrm>
          <a:prstGeom prst="rect">
            <a:avLst/>
          </a:prstGeom>
          <a:noFill/>
          <a:ln w="9525">
            <a:noFill/>
            <a:miter lim="800000"/>
            <a:headEnd/>
            <a:tailEnd/>
          </a:ln>
        </p:spPr>
      </p:pic>
      <p:pic>
        <p:nvPicPr>
          <p:cNvPr id="33" name="Picture 2" descr="http://img15.nnm.ru/d/7/7/3/7/3941ad0cda35f105ca45232b368_prev.jpg"/>
          <p:cNvPicPr>
            <a:picLocks noChangeAspect="1" noChangeArrowheads="1"/>
          </p:cNvPicPr>
          <p:nvPr/>
        </p:nvPicPr>
        <p:blipFill>
          <a:blip r:embed="rId3"/>
          <a:srcRect l="19341" t="76642" r="8279"/>
          <a:stretch>
            <a:fillRect/>
          </a:stretch>
        </p:blipFill>
        <p:spPr bwMode="auto">
          <a:xfrm>
            <a:off x="0" y="5181600"/>
            <a:ext cx="8229600" cy="1676400"/>
          </a:xfrm>
          <a:prstGeom prst="rect">
            <a:avLst/>
          </a:prstGeom>
          <a:noFill/>
          <a:ln w="9525">
            <a:noFill/>
            <a:miter lim="800000"/>
            <a:headEnd/>
            <a:tailEnd/>
          </a:ln>
        </p:spPr>
      </p:pic>
      <p:pic>
        <p:nvPicPr>
          <p:cNvPr id="30" name="Picture 11"/>
          <p:cNvPicPr>
            <a:picLocks noChangeAspect="1" noChangeArrowheads="1"/>
          </p:cNvPicPr>
          <p:nvPr/>
        </p:nvPicPr>
        <p:blipFill>
          <a:blip r:embed="rId7"/>
          <a:srcRect/>
          <a:stretch>
            <a:fillRect/>
          </a:stretch>
        </p:blipFill>
        <p:spPr bwMode="auto">
          <a:xfrm>
            <a:off x="-1989138" y="-609600"/>
            <a:ext cx="1760538" cy="16764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0.00434 -0.03329 C 0.01024 -0.03074 0.01736 -0.03236 0.02274 -0.02797 C 0.03802 -0.01549 0.04583 0.0104 0.05538 0.02913 C 0.05729 0.04022 0.05885 0.04693 0.06389 0.0564 C 0.06944 0.07675 0.07205 0.10009 0.08385 0.11604 C 0.09028 0.14193 0.08056 0.10402 0.09201 0.13246 C 0.09549 0.14055 0.09601 0.15049 0.09826 0.15927 C 0.10017 0.16667 0.10642 0.1699 0.11042 0.17591 C 0.1217 0.19117 0.10521 0.1773 0.12274 0.19464 C 0.12517 0.19741 0.12847 0.19787 0.1309 0.20042 C 0.13316 0.2025 0.13472 0.20573 0.13698 0.20851 C 0.1474 0.2196 0.13854 0.20874 0.14913 0.2166 C 0.15174 0.21799 0.16319 0.22908 0.16753 0.23301 C 0.16979 0.23509 0.17309 0.2344 0.17569 0.23532 C 0.17986 0.23671 0.1842 0.23833 0.18802 0.2411 C 0.1908 0.24295 0.19323 0.24526 0.19618 0.24619 C 0.21823 0.25613 0.24236 0.25081 0.26545 0.25197 C 0.27847 0.25382 0.29149 0.25613 0.30434 0.26006 C 0.3158 0.26769 0.32865 0.27786 0.34097 0.28179 C 0.34896 0.29242 0.35156 0.28941 0.35938 0.2982 C 0.38142 0.32247 0.34705 0.28803 0.37361 0.31438 C 0.37795 0.33172 0.38576 0.33333 0.37778 0.35784 C 0.37535 0.36454 0.36962 0.3687 0.36545 0.37309 C 0.3559 0.38581 0.36181 0.37934 0.34722 0.39205 C 0.34236 0.3976 0.33906 0.40407 0.3349 0.40962 C 0.33142 0.41355 0.32674 0.41655 0.32274 0.41979 C 0.31406 0.42811 0.31285 0.43597 0.30833 0.44753 C 0.3059 0.45331 0.30017 0.46348 0.30017 0.46348 C 0.29792 0.47897 0.29462 0.49445 0.29201 0.51017 C 0.29063 0.53306 0.29028 0.55363 0.28385 0.57536 C 0.28524 0.60634 0.28403 0.62483 0.29618 0.64864 C 0.3026 0.6743 0.3125 0.6921 0.32674 0.71128 C 0.33038 0.71567 0.33264 0.7233 0.33698 0.72746 C 0.34931 0.73925 0.36632 0.74295 0.37986 0.75197 C 0.39115 0.75936 0.38247 0.76121 0.40226 0.76237 C 0.43003 0.76514 0.45799 0.76468 0.48594 0.7656 C 0.51042 0.76468 0.5349 0.76537 0.55938 0.76237 C 0.56701 0.76214 0.57396 0.74064 0.57986 0.73301 C 0.58247 0.72192 0.59184 0.69903 0.60017 0.6921 C 0.6033 0.68955 0.60694 0.6877 0.61042 0.68678 C 0.61563 0.67984 0.62031 0.67198 0.62674 0.66782 C 0.62986 0.66528 0.63351 0.66413 0.63698 0.66228 C 0.63906 0.66135 0.64115 0.66089 0.64306 0.6595 C 0.66267 0.64401 0.6809 0.62529 0.70226 0.61604 C 0.71632 0.59732 0.69826 0.61905 0.72066 0.60241 C 0.72309 0.60033 0.72431 0.5964 0.72674 0.59408 C 0.74878 0.57374 0.73316 0.59293 0.75729 0.57235 C 0.7651 0.56588 0.77344 0.55872 0.78194 0.55363 C 0.79201 0.54739 0.8033 0.54346 0.8125 0.53468 C 0.82656 0.52127 0.83924 0.50671 0.8533 0.49376 C 0.86094 0.48659 0.87083 0.47272 0.87986 0.46926 C 0.88941 0.45978 0.89566 0.44776 0.90434 0.43574 C 0.90781 0.43204 0.90972 0.4258 0.9125 0.41979 C 0.91441 0.41655 0.91858 0.40962 0.91858 0.40985 C 0.92083 0.40106 0.92083 0.39829 0.92465 0.39066 C 0.92917 0.37934 0.92882 0.38558 0.92882 0.37934 " pathEditMode="relative" rAng="0" ptsTypes="fffffffffffffffffffffffffffffffffffffffffffffffffffffffA">
                                      <p:cBhvr>
                                        <p:cTn id="11" dur="2000" fill="hold"/>
                                        <p:tgtEl>
                                          <p:spTgt spid="30"/>
                                        </p:tgtEl>
                                        <p:attrNameLst>
                                          <p:attrName>ppt_x</p:attrName>
                                          <p:attrName>ppt_y</p:attrName>
                                        </p:attrNameLst>
                                      </p:cBhvr>
                                      <p:rCtr x="462" y="39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2546"/>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35" presetClass="emph" presetSubtype="0" fill="hold" nodeType="clickEffect">
                                  <p:stCondLst>
                                    <p:cond delay="0"/>
                                  </p:stCondLst>
                                  <p:childTnLst>
                                    <p:anim calcmode="discrete" valueType="str">
                                      <p:cBhvr>
                                        <p:cTn id="16" dur="1000" fill="hold"/>
                                        <p:tgtEl>
                                          <p:spTgt spid="22546"/>
                                        </p:tgtEl>
                                        <p:attrNameLst>
                                          <p:attrName>style.visibility</p:attrName>
                                        </p:attrNameLst>
                                      </p:cBhvr>
                                      <p:tavLst>
                                        <p:tav tm="0">
                                          <p:val>
                                            <p:strVal val="hidden"/>
                                          </p:val>
                                        </p:tav>
                                        <p:tav tm="50000">
                                          <p:val>
                                            <p:strVal val="visible"/>
                                          </p:val>
                                        </p:tav>
                                      </p:tavLst>
                                    </p:anim>
                                  </p:childTnLst>
                                </p:cTn>
                              </p:par>
                            </p:childTnLst>
                          </p:cTn>
                        </p:par>
                        <p:par>
                          <p:cTn id="17" fill="hold" nodeType="afterGroup">
                            <p:stCondLst>
                              <p:cond delay="1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22538">
                                            <p:txEl>
                                              <p:pRg st="0" end="0"/>
                                            </p:txEl>
                                          </p:spTgt>
                                        </p:tgtEl>
                                        <p:attrNameLst>
                                          <p:attrName>style.visibility</p:attrName>
                                        </p:attrNameLst>
                                      </p:cBhvr>
                                      <p:to>
                                        <p:strVal val="visible"/>
                                      </p:to>
                                    </p:set>
                                    <p:anim calcmode="discrete" valueType="clr">
                                      <p:cBhvr override="childStyle">
                                        <p:cTn id="20" dur="80"/>
                                        <p:tgtEl>
                                          <p:spTgt spid="225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253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22538">
                                            <p:txEl>
                                              <p:pRg st="0" end="0"/>
                                            </p:txEl>
                                          </p:spTgt>
                                        </p:tgtEl>
                                        <p:attrNameLst>
                                          <p:attrName>fill.type</p:attrName>
                                        </p:attrNameLst>
                                      </p:cBhvr>
                                      <p:to>
                                        <p:strVal val="solid"/>
                                      </p:to>
                                    </p:set>
                                  </p:childTnLst>
                                </p:cTn>
                              </p:par>
                            </p:childTnLst>
                          </p:cTn>
                        </p:par>
                      </p:childTnLst>
                    </p:cTn>
                  </p:par>
                </p:childTnLst>
              </p:cTn>
              <p:nextCondLst>
                <p:cond evt="onClick" delay="0">
                  <p:tgtEl>
                    <p:spTgt spid="22546"/>
                  </p:tgtEl>
                </p:cond>
              </p:nextCondLst>
            </p:seq>
            <p:seq concurrent="1" nextAc="seek">
              <p:cTn id="23" restart="whenNotActive" fill="hold" evtFilter="cancelBubble" nodeType="interactiveSeq">
                <p:stCondLst>
                  <p:cond evt="onClick" delay="0">
                    <p:tgtEl>
                      <p:spTgt spid="23569"/>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nodeType="afterEffect">
                                  <p:stCondLst>
                                    <p:cond delay="0"/>
                                  </p:stCondLst>
                                  <p:childTnLst>
                                    <p:animEffect transition="out" filter="fade">
                                      <p:cBhvr>
                                        <p:cTn id="27" dur="500" tmFilter="0, 0; .2, .5; .8, .5; 1, 0"/>
                                        <p:tgtEl>
                                          <p:spTgt spid="23569"/>
                                        </p:tgtEl>
                                      </p:cBhvr>
                                    </p:animEffect>
                                    <p:animScale>
                                      <p:cBhvr>
                                        <p:cTn id="28" dur="250" autoRev="1" fill="hold"/>
                                        <p:tgtEl>
                                          <p:spTgt spid="23569"/>
                                        </p:tgtEl>
                                      </p:cBhvr>
                                      <p:by x="105000" y="105000"/>
                                    </p:animScale>
                                  </p:childTnLst>
                                </p:cTn>
                              </p:par>
                            </p:childTnLst>
                          </p:cTn>
                        </p:par>
                        <p:par>
                          <p:cTn id="29" fill="hold">
                            <p:stCondLst>
                              <p:cond delay="500"/>
                            </p:stCondLst>
                            <p:childTnLst>
                              <p:par>
                                <p:cTn id="30" presetID="10" presetClass="exit" presetSubtype="0" fill="hold" nodeType="afterEffect">
                                  <p:stCondLst>
                                    <p:cond delay="0"/>
                                  </p:stCondLst>
                                  <p:childTnLst>
                                    <p:animEffect transition="out" filter="fade">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3569"/>
                  </p:tgtEl>
                </p:cond>
              </p:nextCondLst>
            </p:seq>
            <p:seq concurrent="1" nextAc="seek">
              <p:cTn id="33" restart="whenNotActive" fill="hold" evtFilter="cancelBubble" nodeType="interactiveSeq">
                <p:stCondLst>
                  <p:cond evt="onClick" delay="0">
                    <p:tgtEl>
                      <p:spTgt spid="23565"/>
                    </p:tgtEl>
                  </p:cond>
                </p:stCondLst>
                <p:endSync evt="end" delay="0">
                  <p:rtn val="all"/>
                </p:endSync>
                <p:childTnLst>
                  <p:par>
                    <p:cTn id="34" fill="hold">
                      <p:stCondLst>
                        <p:cond delay="0"/>
                      </p:stCondLst>
                      <p:childTnLst>
                        <p:par>
                          <p:cTn id="35" fill="hold">
                            <p:stCondLst>
                              <p:cond delay="0"/>
                            </p:stCondLst>
                            <p:childTnLst>
                              <p:par>
                                <p:cTn id="36" presetID="35" presetClass="emph" presetSubtype="0" fill="hold" nodeType="clickEffect">
                                  <p:stCondLst>
                                    <p:cond delay="0"/>
                                  </p:stCondLst>
                                  <p:childTnLst>
                                    <p:anim calcmode="discrete" valueType="str">
                                      <p:cBhvr>
                                        <p:cTn id="37" dur="1000" fill="hold"/>
                                        <p:tgtEl>
                                          <p:spTgt spid="23565"/>
                                        </p:tgtEl>
                                        <p:attrNameLst>
                                          <p:attrName>style.visibility</p:attrName>
                                        </p:attrNameLst>
                                      </p:cBhvr>
                                      <p:tavLst>
                                        <p:tav tm="0">
                                          <p:val>
                                            <p:strVal val="hidden"/>
                                          </p:val>
                                        </p:tav>
                                        <p:tav tm="50000">
                                          <p:val>
                                            <p:strVal val="visible"/>
                                          </p:val>
                                        </p:tav>
                                      </p:tavLst>
                                    </p:anim>
                                  </p:childTnLst>
                                </p:cTn>
                              </p:par>
                            </p:childTnLst>
                          </p:cTn>
                        </p:par>
                        <p:par>
                          <p:cTn id="38" fill="hold">
                            <p:stCondLst>
                              <p:cond delay="1000"/>
                            </p:stCondLst>
                            <p:childTnLst>
                              <p:par>
                                <p:cTn id="39" presetID="27" presetClass="entr" presetSubtype="0" fill="hold" nodeType="afterEffect">
                                  <p:stCondLst>
                                    <p:cond delay="0"/>
                                  </p:stCondLst>
                                  <p:iterate type="lt">
                                    <p:tmPct val="50000"/>
                                  </p:iterate>
                                  <p:childTnLst>
                                    <p:set>
                                      <p:cBhvr>
                                        <p:cTn id="40" dur="1" fill="hold">
                                          <p:stCondLst>
                                            <p:cond delay="0"/>
                                          </p:stCondLst>
                                        </p:cTn>
                                        <p:tgtEl>
                                          <p:spTgt spid="14341">
                                            <p:txEl>
                                              <p:pRg st="0" end="0"/>
                                            </p:txEl>
                                          </p:spTgt>
                                        </p:tgtEl>
                                        <p:attrNameLst>
                                          <p:attrName>style.visibility</p:attrName>
                                        </p:attrNameLst>
                                      </p:cBhvr>
                                      <p:to>
                                        <p:strVal val="visible"/>
                                      </p:to>
                                    </p:set>
                                    <p:anim calcmode="discrete" valueType="clr">
                                      <p:cBhvr override="childStyle">
                                        <p:cTn id="41" dur="80"/>
                                        <p:tgtEl>
                                          <p:spTgt spid="143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4341">
                                            <p:txEl>
                                              <p:pRg st="0" end="0"/>
                                            </p:txEl>
                                          </p:spTgt>
                                        </p:tgtEl>
                                        <p:attrNameLst>
                                          <p:attrName>fillcolor</p:attrName>
                                        </p:attrNameLst>
                                      </p:cBhvr>
                                      <p:tavLst>
                                        <p:tav tm="0">
                                          <p:val>
                                            <p:clrVal>
                                              <a:schemeClr val="accent2"/>
                                            </p:clrVal>
                                          </p:val>
                                        </p:tav>
                                        <p:tav tm="50000">
                                          <p:val>
                                            <p:clrVal>
                                              <a:schemeClr val="hlink"/>
                                            </p:clrVal>
                                          </p:val>
                                        </p:tav>
                                      </p:tavLst>
                                    </p:anim>
                                    <p:set>
                                      <p:cBhvr>
                                        <p:cTn id="43" dur="80"/>
                                        <p:tgtEl>
                                          <p:spTgt spid="14341">
                                            <p:txEl>
                                              <p:pRg st="0" end="0"/>
                                            </p:txEl>
                                          </p:spTgt>
                                        </p:tgtEl>
                                        <p:attrNameLst>
                                          <p:attrName>fill.type</p:attrName>
                                        </p:attrNameLst>
                                      </p:cBhvr>
                                      <p:to>
                                        <p:strVal val="solid"/>
                                      </p:to>
                                    </p:set>
                                  </p:childTnLst>
                                </p:cTn>
                              </p:par>
                            </p:childTnLst>
                          </p:cTn>
                        </p:par>
                      </p:childTnLst>
                    </p:cTn>
                  </p:par>
                </p:childTnLst>
              </p:cTn>
              <p:nextCondLst>
                <p:cond evt="onClick" delay="0">
                  <p:tgtEl>
                    <p:spTgt spid="23565"/>
                  </p:tgtEl>
                </p:cond>
              </p:nextCondLst>
            </p:seq>
            <p:seq concurrent="1" nextAc="seek">
              <p:cTn id="44" restart="whenNotActive" fill="hold" evtFilter="cancelBubble" nodeType="interactiveSeq">
                <p:stCondLst>
                  <p:cond evt="onClick" delay="0">
                    <p:tgtEl>
                      <p:spTgt spid="23576"/>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23576"/>
                                        </p:tgtEl>
                                      </p:cBhvr>
                                    </p:animEffect>
                                    <p:animScale>
                                      <p:cBhvr>
                                        <p:cTn id="49" dur="250" autoRev="1" fill="hold"/>
                                        <p:tgtEl>
                                          <p:spTgt spid="23576"/>
                                        </p:tgtEl>
                                      </p:cBhvr>
                                      <p:by x="105000" y="105000"/>
                                    </p:animScale>
                                  </p:childTnLst>
                                </p:cTn>
                              </p:par>
                            </p:childTnLst>
                          </p:cTn>
                        </p:par>
                      </p:childTnLst>
                    </p:cTn>
                  </p:par>
                </p:childTnLst>
              </p:cTn>
              <p:nextCondLst>
                <p:cond evt="onClick" delay="0">
                  <p:tgtEl>
                    <p:spTgt spid="23576"/>
                  </p:tgtEl>
                </p:cond>
              </p:nextCondLst>
            </p:seq>
            <p:seq concurrent="1" nextAc="seek">
              <p:cTn id="50" restart="whenNotActive" fill="hold" evtFilter="cancelBubble" nodeType="interactiveSeq">
                <p:stCondLst>
                  <p:cond evt="onClick" delay="0">
                    <p:tgtEl>
                      <p:spTgt spid="23574"/>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0" nodeType="clickEffect">
                                  <p:stCondLst>
                                    <p:cond delay="0"/>
                                  </p:stCondLst>
                                  <p:childTnLst>
                                    <p:animEffect transition="out" filter="fade">
                                      <p:cBhvr>
                                        <p:cTn id="54" dur="500" tmFilter="0, 0; .2, .5; .8, .5; 1, 0"/>
                                        <p:tgtEl>
                                          <p:spTgt spid="23574"/>
                                        </p:tgtEl>
                                      </p:cBhvr>
                                    </p:animEffect>
                                    <p:animScale>
                                      <p:cBhvr>
                                        <p:cTn id="55" dur="250" autoRev="1" fill="hold"/>
                                        <p:tgtEl>
                                          <p:spTgt spid="23574"/>
                                        </p:tgtEl>
                                      </p:cBhvr>
                                      <p:by x="105000" y="105000"/>
                                    </p:animScale>
                                  </p:childTnLst>
                                </p:cTn>
                              </p:par>
                            </p:childTnLst>
                          </p:cTn>
                        </p:par>
                      </p:childTnLst>
                    </p:cTn>
                  </p:par>
                </p:childTnLst>
              </p:cTn>
              <p:nextCondLst>
                <p:cond evt="onClick" delay="0">
                  <p:tgtEl>
                    <p:spTgt spid="23574"/>
                  </p:tgtEl>
                </p:cond>
              </p:nextCondLst>
            </p:seq>
            <p:seq concurrent="1" nextAc="seek">
              <p:cTn id="56" restart="whenNotActive" fill="hold" evtFilter="cancelBubble" nodeType="interactiveSeq">
                <p:stCondLst>
                  <p:cond evt="onClick" delay="0">
                    <p:tgtEl>
                      <p:spTgt spid="23573"/>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grpId="0" nodeType="clickEffect">
                                  <p:stCondLst>
                                    <p:cond delay="0"/>
                                  </p:stCondLst>
                                  <p:childTnLst>
                                    <p:animEffect transition="out" filter="fade">
                                      <p:cBhvr>
                                        <p:cTn id="60" dur="500" tmFilter="0, 0; .2, .5; .8, .5; 1, 0"/>
                                        <p:tgtEl>
                                          <p:spTgt spid="23573"/>
                                        </p:tgtEl>
                                      </p:cBhvr>
                                    </p:animEffect>
                                    <p:animScale>
                                      <p:cBhvr>
                                        <p:cTn id="61" dur="250" autoRev="1" fill="hold"/>
                                        <p:tgtEl>
                                          <p:spTgt spid="23573"/>
                                        </p:tgtEl>
                                      </p:cBhvr>
                                      <p:by x="105000" y="105000"/>
                                    </p:animScale>
                                  </p:childTnLst>
                                </p:cTn>
                              </p:par>
                            </p:childTnLst>
                          </p:cTn>
                        </p:par>
                      </p:childTnLst>
                    </p:cTn>
                  </p:par>
                </p:childTnLst>
              </p:cTn>
              <p:nextCondLst>
                <p:cond evt="onClick" delay="0">
                  <p:tgtEl>
                    <p:spTgt spid="23573"/>
                  </p:tgtEl>
                </p:cond>
              </p:nextCondLst>
            </p:seq>
            <p:seq concurrent="1" nextAc="seek">
              <p:cTn id="62" restart="whenNotActive" fill="hold" evtFilter="cancelBubble" nodeType="interactiveSeq">
                <p:stCondLst>
                  <p:cond evt="onClick" delay="0">
                    <p:tgtEl>
                      <p:spTgt spid="23577"/>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23577"/>
                                        </p:tgtEl>
                                      </p:cBhvr>
                                    </p:animEffect>
                                    <p:animScale>
                                      <p:cBhvr>
                                        <p:cTn id="67" dur="250" autoRev="1" fill="hold"/>
                                        <p:tgtEl>
                                          <p:spTgt spid="23577"/>
                                        </p:tgtEl>
                                      </p:cBhvr>
                                      <p:by x="105000" y="105000"/>
                                    </p:animScale>
                                  </p:childTnLst>
                                </p:cTn>
                              </p:par>
                            </p:childTnLst>
                          </p:cTn>
                        </p:par>
                      </p:childTnLst>
                    </p:cTn>
                  </p:par>
                </p:childTnLst>
              </p:cTn>
              <p:nextCondLst>
                <p:cond evt="onClick" delay="0">
                  <p:tgtEl>
                    <p:spTgt spid="23577"/>
                  </p:tgtEl>
                </p:cond>
              </p:nextCondLst>
            </p:seq>
            <p:seq concurrent="1" nextAc="seek">
              <p:cTn id="68" restart="whenNotActive" fill="hold" evtFilter="cancelBubble" nodeType="interactiveSeq">
                <p:stCondLst>
                  <p:cond evt="onClick" delay="0">
                    <p:tgtEl>
                      <p:spTgt spid="23580"/>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23580"/>
                                        </p:tgtEl>
                                      </p:cBhvr>
                                    </p:animEffect>
                                    <p:animScale>
                                      <p:cBhvr>
                                        <p:cTn id="73" dur="250" autoRev="1" fill="hold"/>
                                        <p:tgtEl>
                                          <p:spTgt spid="23580"/>
                                        </p:tgtEl>
                                      </p:cBhvr>
                                      <p:by x="105000" y="105000"/>
                                    </p:animScale>
                                  </p:childTnLst>
                                </p:cTn>
                              </p:par>
                            </p:childTnLst>
                          </p:cTn>
                        </p:par>
                      </p:childTnLst>
                    </p:cTn>
                  </p:par>
                </p:childTnLst>
              </p:cTn>
              <p:nextCondLst>
                <p:cond evt="onClick" delay="0">
                  <p:tgtEl>
                    <p:spTgt spid="23580"/>
                  </p:tgtEl>
                </p:cond>
              </p:nextCondLst>
            </p:seq>
            <p:seq concurrent="1" nextAc="seek">
              <p:cTn id="74" restart="whenNotActive" fill="hold" evtFilter="cancelBubble" nodeType="interactiveSeq">
                <p:stCondLst>
                  <p:cond evt="onClick" delay="0">
                    <p:tgtEl>
                      <p:spTgt spid="40"/>
                    </p:tgtEl>
                  </p:cond>
                </p:stCondLst>
                <p:endSync evt="end" delay="0">
                  <p:rtn val="all"/>
                </p:endSync>
                <p:childTnLst>
                  <p:par>
                    <p:cTn id="75" fill="hold">
                      <p:stCondLst>
                        <p:cond delay="0"/>
                      </p:stCondLst>
                      <p:childTnLst>
                        <p:par>
                          <p:cTn id="76" fill="hold">
                            <p:stCondLst>
                              <p:cond delay="0"/>
                            </p:stCondLst>
                            <p:childTnLst>
                              <p:par>
                                <p:cTn id="77" presetID="0" presetClass="path" presetSubtype="0" accel="50000" decel="50000" fill="hold" grpId="0" nodeType="clickEffect">
                                  <p:stCondLst>
                                    <p:cond delay="0"/>
                                  </p:stCondLst>
                                  <p:childTnLst>
                                    <p:animMotion origin="layout" path="M -0.07899 0.01248 C -0.04236 0.0208 -0.00607 0.0208 0.03125 0.02334 C 0.16354 0.03236 0.01771 0.02635 0.1842 0.03143 C 0.1974 0.03744 0.21129 0.03929 0.225 0.0423 C 0.24757 0.04738 0.26945 0.0527 0.29236 0.05594 C 0.35712 0.0779 0.40122 0.06264 0.48212 0.06125 C 0.48611 0.06056 0.49914 0.0601 0.50469 0.05594 C 0.50903 0.0527 0.51216 0.04715 0.51684 0.04507 C 0.52518 0.04137 0.53316 0.03606 0.54132 0.03143 C 0.54271 0.02866 0.54549 0.02658 0.54549 0.02334 C 0.54549 0.0141 0.5316 0.00832 0.52709 0.00439 C 0.51736 -0.01295 0.50521 -0.0222 0.49028 -0.02821 C 0.4882 -0.03098 0.48646 -0.03422 0.4842 -0.03653 C 0.48039 -0.04046 0.47205 -0.04739 0.47205 -0.04716 C 0.46528 -0.0608 0.4566 -0.06704 0.44757 -0.07721 C 0.44462 -0.08045 0.44254 -0.08507 0.43941 -0.08808 C 0.43664 -0.09062 0.42466 -0.09732 0.42101 -0.09894 C 0.41615 -0.1038 0.40382 -0.11443 0.39844 -0.1179 C 0.39601 -0.11951 0.39289 -0.11928 0.39028 -0.12067 C 0.37657 -0.1276 0.38733 -0.12414 0.37604 -0.13153 C 0.37205 -0.13431 0.36806 -0.13708 0.36389 -0.13963 C 0.3599 -0.14194 0.35157 -0.14517 0.35157 -0.14494 C 0.35018 -0.14795 0.34931 -0.15095 0.34757 -0.15326 C 0.34584 -0.15558 0.34202 -0.15558 0.34132 -0.15881 C 0.33976 -0.16621 0.34584 -0.17915 0.34948 -0.18331 C 0.35556 -0.19025 0.36493 -0.19071 0.37205 -0.19418 C 0.39184 -0.20389 0.36493 -0.19695 0.39844 -0.20504 C 0.40729 -0.20712 0.41615 -0.20851 0.425 -0.21036 C 0.45556 -0.20851 0.48629 -0.20504 0.51684 -0.20504 " pathEditMode="relative" rAng="0" ptsTypes="ffffffffffffffffffffffffffffA">
                                      <p:cBhvr>
                                        <p:cTn id="78" dur="2000" fill="hold"/>
                                        <p:tgtEl>
                                          <p:spTgt spid="40"/>
                                        </p:tgtEl>
                                        <p:attrNameLst>
                                          <p:attrName>ppt_x</p:attrName>
                                          <p:attrName>ppt_y</p:attrName>
                                        </p:attrNameLst>
                                      </p:cBhvr>
                                      <p:rCtr x="312" y="-79"/>
                                    </p:animMotion>
                                  </p:childTnLst>
                                </p:cTn>
                              </p:par>
                            </p:childTnLst>
                          </p:cTn>
                        </p:par>
                      </p:childTnLst>
                    </p:cTn>
                  </p:par>
                </p:childTnLst>
              </p:cTn>
              <p:nextCondLst>
                <p:cond evt="onClick" delay="0">
                  <p:tgtEl>
                    <p:spTgt spid="40"/>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grpId="0" nodeType="click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85" restart="whenNotActive" fill="hold" evtFilter="cancelBubble" nodeType="interactiveSeq">
                <p:stCondLst>
                  <p:cond evt="onClick" delay="0">
                    <p:tgtEl>
                      <p:spTgt spid="5"/>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5"/>
                                        </p:tgtEl>
                                      </p:cBhvr>
                                    </p:animEffect>
                                    <p:animScale>
                                      <p:cBhvr>
                                        <p:cTn id="90"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91" restart="whenNotActive" fill="hold" evtFilter="cancelBubble" nodeType="interactiveSeq">
                <p:stCondLst>
                  <p:cond evt="onClick" delay="0">
                    <p:tgtEl>
                      <p:spTgt spid="3"/>
                    </p:tgtEl>
                  </p:cond>
                </p:stCondLst>
                <p:endSync evt="end" delay="0">
                  <p:rtn val="all"/>
                </p:endSync>
                <p:childTnLst>
                  <p:par>
                    <p:cTn id="92" fill="hold">
                      <p:stCondLst>
                        <p:cond delay="0"/>
                      </p:stCondLst>
                      <p:childTnLst>
                        <p:par>
                          <p:cTn id="93" fill="hold">
                            <p:stCondLst>
                              <p:cond delay="0"/>
                            </p:stCondLst>
                            <p:childTnLst>
                              <p:par>
                                <p:cTn id="94" presetID="26" presetClass="emph" presetSubtype="0" fill="hold" grpId="0" nodeType="clickEffect">
                                  <p:stCondLst>
                                    <p:cond delay="0"/>
                                  </p:stCondLst>
                                  <p:childTnLst>
                                    <p:animEffect transition="out" filter="fade">
                                      <p:cBhvr>
                                        <p:cTn id="95" dur="500" tmFilter="0, 0; .2, .5; .8, .5; 1, 0"/>
                                        <p:tgtEl>
                                          <p:spTgt spid="3"/>
                                        </p:tgtEl>
                                      </p:cBhvr>
                                    </p:animEffect>
                                    <p:animScale>
                                      <p:cBhvr>
                                        <p:cTn id="96"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97" restart="whenNotActive" fill="hold" evtFilter="cancelBubble" nodeType="interactiveSeq">
                <p:stCondLst>
                  <p:cond evt="onClick" delay="0">
                    <p:tgtEl>
                      <p:spTgt spid="7"/>
                    </p:tgtEl>
                  </p:cond>
                </p:stCondLst>
                <p:endSync evt="end" delay="0">
                  <p:rtn val="all"/>
                </p:endSync>
                <p:childTnLst>
                  <p:par>
                    <p:cTn id="98" fill="hold">
                      <p:stCondLst>
                        <p:cond delay="0"/>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7"/>
                                        </p:tgtEl>
                                      </p:cBhvr>
                                    </p:animEffect>
                                    <p:animScale>
                                      <p:cBhvr>
                                        <p:cTn id="102"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103" restart="whenNotActive" fill="hold" evtFilter="cancelBubble" nodeType="interactiveSeq">
                <p:stCondLst>
                  <p:cond evt="onClick" delay="0">
                    <p:tgtEl>
                      <p:spTgt spid="23583"/>
                    </p:tgtEl>
                  </p:cond>
                </p:stCondLst>
                <p:endSync evt="end" delay="0">
                  <p:rtn val="all"/>
                </p:endSync>
                <p:childTnLst>
                  <p:par>
                    <p:cTn id="104" fill="hold">
                      <p:stCondLst>
                        <p:cond delay="0"/>
                      </p:stCondLst>
                      <p:childTnLst>
                        <p:par>
                          <p:cTn id="105" fill="hold">
                            <p:stCondLst>
                              <p:cond delay="0"/>
                            </p:stCondLst>
                            <p:childTnLst>
                              <p:par>
                                <p:cTn id="106" presetID="26" presetClass="emph" presetSubtype="0" fill="hold" grpId="0" nodeType="clickEffect">
                                  <p:stCondLst>
                                    <p:cond delay="0"/>
                                  </p:stCondLst>
                                  <p:childTnLst>
                                    <p:animEffect transition="out" filter="fade">
                                      <p:cBhvr>
                                        <p:cTn id="107" dur="500" tmFilter="0, 0; .2, .5; .8, .5; 1, 0"/>
                                        <p:tgtEl>
                                          <p:spTgt spid="23583"/>
                                        </p:tgtEl>
                                      </p:cBhvr>
                                    </p:animEffect>
                                    <p:animScale>
                                      <p:cBhvr>
                                        <p:cTn id="108" dur="250" autoRev="1" fill="hold"/>
                                        <p:tgtEl>
                                          <p:spTgt spid="23583"/>
                                        </p:tgtEl>
                                      </p:cBhvr>
                                      <p:by x="105000" y="105000"/>
                                    </p:animScale>
                                  </p:childTnLst>
                                </p:cTn>
                              </p:par>
                            </p:childTnLst>
                          </p:cTn>
                        </p:par>
                      </p:childTnLst>
                    </p:cTn>
                  </p:par>
                </p:childTnLst>
              </p:cTn>
              <p:nextCondLst>
                <p:cond evt="onClick" delay="0">
                  <p:tgtEl>
                    <p:spTgt spid="23583"/>
                  </p:tgtEl>
                </p:cond>
              </p:nextCondLst>
            </p:seq>
            <p:seq concurrent="1" nextAc="seek">
              <p:cTn id="109" restart="whenNotActive" fill="hold" evtFilter="cancelBubble" nodeType="interactiveSeq">
                <p:stCondLst>
                  <p:cond evt="onClick" delay="0">
                    <p:tgtEl>
                      <p:spTgt spid="4"/>
                    </p:tgtEl>
                  </p:cond>
                </p:stCondLst>
                <p:endSync evt="end" delay="0">
                  <p:rtn val="all"/>
                </p:endSync>
                <p:childTnLst>
                  <p:par>
                    <p:cTn id="110" fill="hold">
                      <p:stCondLst>
                        <p:cond delay="0"/>
                      </p:stCondLst>
                      <p:childTnLst>
                        <p:par>
                          <p:cTn id="111" fill="hold">
                            <p:stCondLst>
                              <p:cond delay="0"/>
                            </p:stCondLst>
                            <p:childTnLst>
                              <p:par>
                                <p:cTn id="112" presetID="0" presetClass="path" presetSubtype="0" accel="50000" decel="50000" fill="hold" grpId="0" nodeType="clickEffect">
                                  <p:stCondLst>
                                    <p:cond delay="0"/>
                                  </p:stCondLst>
                                  <p:childTnLst>
                                    <p:animMotion origin="layout" path="M -0.00729 0.00878 C 0.04636 0.01364 0.05278 0.01341 0.12535 0.01133 C 0.16181 0.00763 0.19132 0.00717 0.22744 0.01133 C 0.25643 0.02127 0.27882 0.0208 0.31112 0.02219 C 0.31858 0.02566 0.32605 0.02705 0.33351 0.03051 C 0.40469 0.02728 0.37379 0.03444 0.41112 0.02219 C 0.41806 0.01988 0.42709 0.01896 0.43351 0.0141 C 0.43785 0.01086 0.44584 0.00324 0.44584 0.00347 C 0.44792 -0.00092 0.45191 -0.00763 0.45191 -0.01318 C 0.45191 -0.02681 0.45157 -0.04045 0.44983 -0.05386 C 0.44723 -0.07513 0.42223 -0.07929 0.41112 -0.08091 C 0.38195 -0.09385 0.35382 -0.06657 0.32744 -0.05663 C 0.30626 -0.05756 0.28473 -0.0534 0.26407 -0.05918 C 0.25747 -0.06103 0.24983 -0.07836 0.24983 -0.07813 C 0.24844 -0.08206 0.2474 -0.08576 0.24584 -0.08923 C 0.24341 -0.09478 0.23768 -0.10541 0.23768 -0.10518 C 0.24237 -0.11489 0.24462 -0.12344 0.24983 -0.13269 C 0.25382 -0.14817 0.24879 -0.13407 0.25799 -0.14632 C 0.26719 -0.15858 0.2566 -0.15187 0.26823 -0.15719 C 0.27205 -0.16227 0.27431 -0.16898 0.27848 -0.17337 C 0.28178 -0.17684 0.30018 -0.18585 0.30296 -0.18701 C 0.30435 -0.1877 0.31511 -0.19186 0.31511 -0.1951 C 0.31511 -0.19787 0.31112 -0.1951 0.30903 -0.1951 " pathEditMode="relative" rAng="0" ptsTypes="ffffffffffffffffffffffA">
                                      <p:cBhvr>
                                        <p:cTn id="113" dur="2000" fill="hold"/>
                                        <p:tgtEl>
                                          <p:spTgt spid="4"/>
                                        </p:tgtEl>
                                        <p:attrNameLst>
                                          <p:attrName>ppt_x</p:attrName>
                                          <p:attrName>ppt_y</p:attrName>
                                        </p:attrNameLst>
                                      </p:cBhvr>
                                      <p:rCtr x="230" y="-91"/>
                                    </p:animMotion>
                                  </p:childTnLst>
                                </p:cTn>
                              </p:par>
                            </p:childTnLst>
                          </p:cTn>
                        </p:par>
                      </p:childTnLst>
                    </p:cTn>
                  </p:par>
                </p:childTnLst>
              </p:cTn>
              <p:nextCondLst>
                <p:cond evt="onClick" delay="0">
                  <p:tgtEl>
                    <p:spTgt spid="4"/>
                  </p:tgtEl>
                </p:cond>
              </p:nextCondLst>
            </p:seq>
            <p:seq concurrent="1" nextAc="seek">
              <p:cTn id="114" restart="whenNotActive" fill="hold" evtFilter="cancelBubble" nodeType="interactiveSeq">
                <p:stCondLst>
                  <p:cond evt="onClick" delay="0">
                    <p:tgtEl>
                      <p:spTgt spid="23575"/>
                    </p:tgtEl>
                  </p:cond>
                </p:stCondLst>
                <p:endSync evt="end" delay="0">
                  <p:rtn val="all"/>
                </p:endSync>
                <p:childTnLst>
                  <p:par>
                    <p:cTn id="115" fill="hold">
                      <p:stCondLst>
                        <p:cond delay="0"/>
                      </p:stCondLst>
                      <p:childTnLst>
                        <p:par>
                          <p:cTn id="116" fill="hold">
                            <p:stCondLst>
                              <p:cond delay="0"/>
                            </p:stCondLst>
                            <p:childTnLst>
                              <p:par>
                                <p:cTn id="117" presetID="35" presetClass="emph" presetSubtype="0" fill="hold" nodeType="clickEffect">
                                  <p:stCondLst>
                                    <p:cond delay="0"/>
                                  </p:stCondLst>
                                  <p:childTnLst>
                                    <p:anim calcmode="discrete" valueType="str">
                                      <p:cBhvr>
                                        <p:cTn id="118" dur="1000" fill="hold"/>
                                        <p:tgtEl>
                                          <p:spTgt spid="23575"/>
                                        </p:tgtEl>
                                        <p:attrNameLst>
                                          <p:attrName>style.visibility</p:attrName>
                                        </p:attrNameLst>
                                      </p:cBhvr>
                                      <p:tavLst>
                                        <p:tav tm="0">
                                          <p:val>
                                            <p:strVal val="hidden"/>
                                          </p:val>
                                        </p:tav>
                                        <p:tav tm="50000">
                                          <p:val>
                                            <p:strVal val="visible"/>
                                          </p:val>
                                        </p:tav>
                                      </p:tavLst>
                                    </p:anim>
                                  </p:childTnLst>
                                </p:cTn>
                              </p:par>
                            </p:childTnLst>
                          </p:cTn>
                        </p:par>
                        <p:par>
                          <p:cTn id="119" fill="hold">
                            <p:stCondLst>
                              <p:cond delay="1000"/>
                            </p:stCondLst>
                            <p:childTnLst>
                              <p:par>
                                <p:cTn id="120" presetID="10" presetClass="exit" presetSubtype="0" fill="hold" nodeType="afterEffect">
                                  <p:stCondLst>
                                    <p:cond delay="0"/>
                                  </p:stCondLst>
                                  <p:childTnLst>
                                    <p:animEffect transition="out" filter="fade">
                                      <p:cBhvr>
                                        <p:cTn id="121" dur="2000"/>
                                        <p:tgtEl>
                                          <p:spTgt spid="33"/>
                                        </p:tgtEl>
                                      </p:cBhvr>
                                    </p:animEffect>
                                    <p:set>
                                      <p:cBhvr>
                                        <p:cTn id="122" dur="1" fill="hold">
                                          <p:stCondLst>
                                            <p:cond delay="1999"/>
                                          </p:stCondLst>
                                        </p:cTn>
                                        <p:tgtEl>
                                          <p:spTgt spid="33"/>
                                        </p:tgtEl>
                                        <p:attrNameLst>
                                          <p:attrName>style.visibility</p:attrName>
                                        </p:attrNameLst>
                                      </p:cBhvr>
                                      <p:to>
                                        <p:strVal val="hidden"/>
                                      </p:to>
                                    </p:set>
                                  </p:childTnLst>
                                </p:cTn>
                              </p:par>
                              <p:par>
                                <p:cTn id="123" presetID="0" presetClass="path" presetSubtype="0" accel="50000" decel="50000" fill="hold" nodeType="withEffect">
                                  <p:stCondLst>
                                    <p:cond delay="0"/>
                                  </p:stCondLst>
                                  <p:childTnLst>
                                    <p:animMotion origin="layout" path="M 0.92882 0.37934 C 0.94305 0.3731 0.96128 0.36894 0.97361 0.35761 C 0.975 0.35483 0.97604 0.35183 0.97777 0.34952 C 0.97951 0.34721 0.98229 0.34674 0.98385 0.3442 C 0.98524 0.34189 0.98489 0.33842 0.98593 0.33588 C 0.98698 0.33287 0.98854 0.33056 0.98993 0.32779 C 0.98923 0.316 0.98941 0.30398 0.98784 0.29242 C 0.98611 0.27901 0.97361 0.26538 0.96753 0.25728 C 0.9493 0.23278 0.92916 0.20851 0.90625 0.19187 C 0.90086 0.18794 0.89496 0.18539 0.88993 0.181 C 0.88316 0.17522 0.87916 0.16829 0.87152 0.16482 C 0.85694 0.15141 0.84548 0.15211 0.82673 0.14841 C 0.78663 0.14933 0.74635 0.14933 0.70625 0.15118 C 0.6868 0.15211 0.66649 0.16621 0.64705 0.17014 C 0.63437 0.1817 0.621 0.18955 0.60625 0.19464 C 0.58698 0.21221 0.56007 0.22538 0.54305 0.24619 C 0.53941 0.25058 0.5184 0.27647 0.51441 0.28433 C 0.50486 0.30352 0.49635 0.32293 0.48593 0.34143 C 0.48125 0.36246 0.47656 0.38558 0.46753 0.40384 C 0.46163 0.43482 0.46979 0.39667 0.46146 0.42303 C 0.45764 0.43505 0.45677 0.44707 0.45121 0.45816 C 0.4434 0.50971 0.44097 0.56796 0.45937 0.61581 C 0.46302 0.63824 0.4658 0.66158 0.47569 0.681 C 0.47951 0.69626 0.48211 0.70666 0.48784 0.72192 C 0.48906 0.72515 0.48871 0.72955 0.48993 0.73278 C 0.50034 0.76029 0.51805 0.78341 0.53073 0.80883 C 0.53333 0.81392 0.54878 0.82825 0.5533 0.83334 C 0.56406 0.84559 0.56875 0.85992 0.58177 0.86847 C 0.59201 0.88211 0.60052 0.89228 0.61441 0.89852 C 0.63107 0.91517 0.64479 0.92441 0.66545 0.92834 C 0.66753 0.92927 0.66944 0.93112 0.67152 0.93112 C 0.70555 0.93112 0.73958 0.92996 0.77361 0.92834 C 0.78958 0.92765 0.80225 0.91031 0.81649 0.90384 C 0.82239 0.90107 0.82882 0.90037 0.83489 0.89852 C 0.84305 0.89298 0.85069 0.89136 0.85937 0.88766 C 0.86336 0.88396 0.86805 0.88142 0.87152 0.87679 C 0.87569 0.87125 0.88385 0.86038 0.88385 0.86038 C 0.89184 0.82964 0.87899 0.87703 0.88993 0.8442 C 0.89166 0.83888 0.89271 0.83334 0.89409 0.82779 C 0.89652 0.81808 0.9092 0.80329 0.91441 0.79519 C 0.92656 0.77647 0.91354 0.7908 0.93281 0.77347 C 0.93489 0.77162 0.93889 0.76792 0.93889 0.76792 C 0.94375 0.75867 0.95 0.7552 0.95521 0.74619 C 0.95972 0.73856 0.96354 0.73001 0.96753 0.72192 C 0.97066 0.71568 0.97361 0.71036 0.97361 0.70273 " pathEditMode="relative" ptsTypes="ffffffffffffffffffffffffffffffffffffffffffffA">
                                      <p:cBhvr>
                                        <p:cTn id="124" dur="2000" fill="hold"/>
                                        <p:tgtEl>
                                          <p:spTgt spid="30"/>
                                        </p:tgtEl>
                                        <p:attrNameLst>
                                          <p:attrName>ppt_x</p:attrName>
                                          <p:attrName>ppt_y</p:attrName>
                                        </p:attrNameLst>
                                      </p:cBhvr>
                                    </p:animMotion>
                                  </p:childTnLst>
                                </p:cTn>
                              </p:par>
                            </p:childTnLst>
                          </p:cTn>
                        </p:par>
                      </p:childTnLst>
                    </p:cTn>
                  </p:par>
                </p:childTnLst>
              </p:cTn>
              <p:nextCondLst>
                <p:cond evt="onClick" delay="0">
                  <p:tgtEl>
                    <p:spTgt spid="23575"/>
                  </p:tgtEl>
                </p:cond>
              </p:nextCondLst>
            </p:seq>
          </p:childTnLst>
        </p:cTn>
      </p:par>
    </p:tnLst>
    <p:bldLst>
      <p:bldP spid="14339" grpId="0"/>
      <p:bldP spid="23573" grpId="0"/>
      <p:bldP spid="23574" grpId="0"/>
      <p:bldP spid="40" grpId="0"/>
      <p:bldP spid="23576" grpId="0"/>
      <p:bldP spid="23577" grpId="0"/>
      <p:bldP spid="23580" grpId="0"/>
      <p:bldP spid="3" grpId="0"/>
      <p:bldP spid="4" grpId="0"/>
      <p:bldP spid="5" grpId="0"/>
      <p:bldP spid="6" grpId="0"/>
      <p:bldP spid="7" grpId="0"/>
      <p:bldP spid="235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15.nnm.ru/d/7/7/3/7/3941ad0cda35f105ca45232b368_prev.jpg"/>
          <p:cNvPicPr>
            <a:picLocks noChangeAspect="1" noChangeArrowheads="1"/>
          </p:cNvPicPr>
          <p:nvPr/>
        </p:nvPicPr>
        <p:blipFill>
          <a:blip r:embed="rId2"/>
          <a:srcRect l="19341" t="4443"/>
          <a:stretch>
            <a:fillRect/>
          </a:stretch>
        </p:blipFill>
        <p:spPr bwMode="auto">
          <a:xfrm>
            <a:off x="-26988" y="0"/>
            <a:ext cx="9170988" cy="6858000"/>
          </a:xfrm>
          <a:prstGeom prst="rect">
            <a:avLst/>
          </a:prstGeom>
          <a:noFill/>
          <a:ln w="9525">
            <a:noFill/>
            <a:miter lim="800000"/>
            <a:headEnd/>
            <a:tailEnd/>
          </a:ln>
        </p:spPr>
      </p:pic>
      <p:sp>
        <p:nvSpPr>
          <p:cNvPr id="14339" name="Прямоугольник 2"/>
          <p:cNvSpPr>
            <a:spLocks noChangeArrowheads="1"/>
          </p:cNvSpPr>
          <p:nvPr/>
        </p:nvSpPr>
        <p:spPr bwMode="auto">
          <a:xfrm>
            <a:off x="2286000" y="152400"/>
            <a:ext cx="6705600" cy="708025"/>
          </a:xfrm>
          <a:prstGeom prst="rect">
            <a:avLst/>
          </a:prstGeom>
          <a:noFill/>
          <a:ln w="9525">
            <a:noFill/>
            <a:miter lim="800000"/>
            <a:headEnd/>
            <a:tailEnd/>
          </a:ln>
        </p:spPr>
        <p:txBody>
          <a:bodyPr>
            <a:spAutoFit/>
          </a:bodyPr>
          <a:lstStyle/>
          <a:p>
            <a:r>
              <a:rPr lang="ru-RU" altLang="ru-RU" sz="2800" b="1">
                <a:solidFill>
                  <a:srgbClr val="800000"/>
                </a:solidFill>
              </a:rPr>
              <a:t>     </a:t>
            </a:r>
            <a:r>
              <a:rPr lang="ru-RU" altLang="ru-RU" sz="4000" b="1" i="1">
                <a:solidFill>
                  <a:srgbClr val="800000"/>
                </a:solidFill>
              </a:rPr>
              <a:t>Лес и прогноз погоды.</a:t>
            </a:r>
            <a:endParaRPr lang="ru-RU" altLang="ru-RU" sz="4000" i="1">
              <a:solidFill>
                <a:srgbClr val="800000"/>
              </a:solidFill>
            </a:endParaRPr>
          </a:p>
        </p:txBody>
      </p:sp>
      <p:sp>
        <p:nvSpPr>
          <p:cNvPr id="14340" name="Rectangle 1"/>
          <p:cNvSpPr>
            <a:spLocks noChangeArrowheads="1"/>
          </p:cNvSpPr>
          <p:nvPr/>
        </p:nvSpPr>
        <p:spPr bwMode="auto">
          <a:xfrm>
            <a:off x="0" y="381000"/>
            <a:ext cx="2667000" cy="1077913"/>
          </a:xfrm>
          <a:prstGeom prst="rect">
            <a:avLst/>
          </a:prstGeom>
          <a:noFill/>
          <a:ln w="9525">
            <a:noFill/>
            <a:miter lim="800000"/>
            <a:headEnd/>
            <a:tailEnd/>
          </a:ln>
        </p:spPr>
        <p:txBody>
          <a:bodyPr anchor="ctr">
            <a:spAutoFit/>
          </a:bodyPr>
          <a:lstStyle/>
          <a:p>
            <a:pPr eaLnBrk="0" hangingPunct="0">
              <a:defRPr/>
            </a:pPr>
            <a:r>
              <a:rPr lang="ru-RU" sz="3200" b="1" dirty="0">
                <a:solidFill>
                  <a:srgbClr val="003300"/>
                </a:solidFill>
                <a:latin typeface="Book Antiqua" pitchFamily="18" charset="0"/>
                <a:cs typeface="Times New Roman" pitchFamily="18" charset="0"/>
              </a:rPr>
              <a:t>  </a:t>
            </a:r>
            <a:r>
              <a:rPr lang="ru-RU" sz="3200" b="1" dirty="0">
                <a:solidFill>
                  <a:srgbClr val="003300"/>
                </a:solidFill>
                <a:latin typeface="+mj-lt"/>
                <a:cs typeface="Times New Roman" pitchFamily="18" charset="0"/>
              </a:rPr>
              <a:t>Конкурс</a:t>
            </a:r>
          </a:p>
          <a:p>
            <a:pPr eaLnBrk="0" hangingPunct="0">
              <a:defRPr/>
            </a:pPr>
            <a:r>
              <a:rPr lang="ru-RU" sz="3200" b="1" dirty="0">
                <a:solidFill>
                  <a:srgbClr val="003300"/>
                </a:solidFill>
                <a:latin typeface="+mj-lt"/>
                <a:cs typeface="Times New Roman" pitchFamily="18" charset="0"/>
              </a:rPr>
              <a:t>  капитанов</a:t>
            </a:r>
            <a:r>
              <a:rPr lang="ru-RU" sz="3200" b="1" dirty="0">
                <a:solidFill>
                  <a:srgbClr val="800080"/>
                </a:solidFill>
                <a:latin typeface="+mj-lt"/>
                <a:cs typeface="Times New Roman" pitchFamily="18" charset="0"/>
              </a:rPr>
              <a:t>.</a:t>
            </a:r>
            <a:endParaRPr lang="ru-RU" sz="3200" dirty="0">
              <a:solidFill>
                <a:srgbClr val="800080"/>
              </a:solidFill>
              <a:latin typeface="+mj-lt"/>
            </a:endParaRPr>
          </a:p>
        </p:txBody>
      </p:sp>
      <p:sp>
        <p:nvSpPr>
          <p:cNvPr id="26629" name="Rectangle 2"/>
          <p:cNvSpPr>
            <a:spLocks noChangeArrowheads="1"/>
          </p:cNvSpPr>
          <p:nvPr/>
        </p:nvSpPr>
        <p:spPr bwMode="auto">
          <a:xfrm>
            <a:off x="0" y="0"/>
            <a:ext cx="217488" cy="508000"/>
          </a:xfrm>
          <a:prstGeom prst="rect">
            <a:avLst/>
          </a:prstGeom>
          <a:noFill/>
          <a:ln w="9525">
            <a:noFill/>
            <a:miter lim="800000"/>
            <a:headEnd/>
            <a:tailEnd/>
          </a:ln>
        </p:spPr>
        <p:txBody>
          <a:bodyPr wrap="none" anchor="ctr">
            <a:spAutoFit/>
          </a:bodyPr>
          <a:lstStyle/>
          <a:p>
            <a:pPr eaLnBrk="0" hangingPunct="0"/>
            <a:endParaRPr lang="ru-RU" altLang="ru-RU"/>
          </a:p>
          <a:p>
            <a:pPr eaLnBrk="0" hangingPunct="0"/>
            <a:r>
              <a:rPr lang="ru-RU" altLang="ru-RU" sz="900"/>
              <a:t> </a:t>
            </a:r>
            <a:endParaRPr lang="ru-RU" altLang="ru-RU"/>
          </a:p>
        </p:txBody>
      </p:sp>
      <p:sp>
        <p:nvSpPr>
          <p:cNvPr id="9" name="Прямоугольник 8"/>
          <p:cNvSpPr>
            <a:spLocks noChangeArrowheads="1"/>
          </p:cNvSpPr>
          <p:nvPr/>
        </p:nvSpPr>
        <p:spPr bwMode="auto">
          <a:xfrm>
            <a:off x="990600" y="3652838"/>
            <a:ext cx="6302375" cy="461962"/>
          </a:xfrm>
          <a:prstGeom prst="rect">
            <a:avLst/>
          </a:prstGeom>
          <a:noFill/>
          <a:ln w="9525">
            <a:noFill/>
            <a:miter lim="800000"/>
            <a:headEnd/>
            <a:tailEnd/>
          </a:ln>
        </p:spPr>
        <p:txBody>
          <a:bodyPr>
            <a:spAutoFit/>
          </a:bodyPr>
          <a:lstStyle/>
          <a:p>
            <a:r>
              <a:rPr lang="ru-RU" altLang="ru-RU" sz="2000">
                <a:solidFill>
                  <a:srgbClr val="800000"/>
                </a:solidFill>
              </a:rPr>
              <a:t> </a:t>
            </a:r>
            <a:r>
              <a:rPr lang="ru-RU" altLang="ru-RU" sz="2400">
                <a:solidFill>
                  <a:srgbClr val="800000"/>
                </a:solidFill>
              </a:rPr>
              <a:t>Деревья покрылись инеем. Жди ...</a:t>
            </a:r>
            <a:r>
              <a:rPr lang="ru-RU" altLang="ru-RU" sz="2400"/>
              <a:t> </a:t>
            </a:r>
          </a:p>
        </p:txBody>
      </p:sp>
      <p:sp>
        <p:nvSpPr>
          <p:cNvPr id="11" name="Прямоугольник 10"/>
          <p:cNvSpPr>
            <a:spLocks noChangeArrowheads="1"/>
          </p:cNvSpPr>
          <p:nvPr/>
        </p:nvSpPr>
        <p:spPr bwMode="auto">
          <a:xfrm>
            <a:off x="609600" y="1074738"/>
            <a:ext cx="8229600" cy="830262"/>
          </a:xfrm>
          <a:prstGeom prst="rect">
            <a:avLst/>
          </a:prstGeom>
          <a:noFill/>
          <a:ln w="9525">
            <a:noFill/>
            <a:miter lim="800000"/>
            <a:headEnd/>
            <a:tailEnd/>
          </a:ln>
        </p:spPr>
        <p:txBody>
          <a:bodyPr>
            <a:spAutoFit/>
          </a:bodyPr>
          <a:lstStyle/>
          <a:p>
            <a:r>
              <a:rPr lang="ru-RU" altLang="ru-RU" sz="2400">
                <a:solidFill>
                  <a:srgbClr val="800000"/>
                </a:solidFill>
              </a:rPr>
              <a:t>                                Если листья остаются зелеными и долго держатся на дереве – зима будет… </a:t>
            </a:r>
          </a:p>
        </p:txBody>
      </p:sp>
      <p:pic>
        <p:nvPicPr>
          <p:cNvPr id="21513" name="Picture 25" descr="C:\Users\Вованвован\Desktop\73974667-vosklic__zeleniy.png"/>
          <p:cNvPicPr>
            <a:picLocks noChangeAspect="1" noChangeArrowheads="1"/>
          </p:cNvPicPr>
          <p:nvPr/>
        </p:nvPicPr>
        <p:blipFill>
          <a:blip r:embed="rId3"/>
          <a:srcRect/>
          <a:stretch>
            <a:fillRect/>
          </a:stretch>
        </p:blipFill>
        <p:spPr bwMode="auto">
          <a:xfrm>
            <a:off x="393700" y="1917700"/>
            <a:ext cx="520700" cy="520700"/>
          </a:xfrm>
          <a:prstGeom prst="rect">
            <a:avLst/>
          </a:prstGeom>
          <a:noFill/>
          <a:ln w="9525">
            <a:noFill/>
            <a:miter lim="800000"/>
            <a:headEnd/>
            <a:tailEnd/>
          </a:ln>
        </p:spPr>
      </p:pic>
      <p:pic>
        <p:nvPicPr>
          <p:cNvPr id="21514" name="Picture 18" descr="C:\Users\Вованвован\Desktop\jean_victor_balin_unknown_green.png"/>
          <p:cNvPicPr>
            <a:picLocks noChangeAspect="1" noChangeArrowheads="1"/>
          </p:cNvPicPr>
          <p:nvPr/>
        </p:nvPicPr>
        <p:blipFill>
          <a:blip r:embed="rId4"/>
          <a:srcRect/>
          <a:stretch>
            <a:fillRect/>
          </a:stretch>
        </p:blipFill>
        <p:spPr bwMode="auto">
          <a:xfrm>
            <a:off x="304800" y="3406775"/>
            <a:ext cx="708025" cy="708025"/>
          </a:xfrm>
          <a:prstGeom prst="rect">
            <a:avLst/>
          </a:prstGeom>
          <a:noFill/>
          <a:ln w="9525">
            <a:noFill/>
            <a:miter lim="800000"/>
            <a:headEnd/>
            <a:tailEnd/>
          </a:ln>
        </p:spPr>
      </p:pic>
      <p:pic>
        <p:nvPicPr>
          <p:cNvPr id="21515" name="Picture 18" descr="C:\Users\Вованвован\Desktop\jean_victor_balin_unknown_green.png"/>
          <p:cNvPicPr>
            <a:picLocks noChangeAspect="1" noChangeArrowheads="1"/>
          </p:cNvPicPr>
          <p:nvPr/>
        </p:nvPicPr>
        <p:blipFill>
          <a:blip r:embed="rId4"/>
          <a:srcRect/>
          <a:stretch>
            <a:fillRect/>
          </a:stretch>
        </p:blipFill>
        <p:spPr bwMode="auto">
          <a:xfrm>
            <a:off x="2667000" y="762000"/>
            <a:ext cx="708025" cy="708025"/>
          </a:xfrm>
          <a:prstGeom prst="rect">
            <a:avLst/>
          </a:prstGeom>
          <a:noFill/>
          <a:ln w="9525">
            <a:noFill/>
            <a:miter lim="800000"/>
            <a:headEnd/>
            <a:tailEnd/>
          </a:ln>
        </p:spPr>
      </p:pic>
      <p:sp>
        <p:nvSpPr>
          <p:cNvPr id="26635" name="Прямоугольник 17"/>
          <p:cNvSpPr>
            <a:spLocks noChangeArrowheads="1"/>
          </p:cNvSpPr>
          <p:nvPr/>
        </p:nvSpPr>
        <p:spPr bwMode="auto">
          <a:xfrm>
            <a:off x="990600" y="1976438"/>
            <a:ext cx="4291013" cy="461962"/>
          </a:xfrm>
          <a:prstGeom prst="rect">
            <a:avLst/>
          </a:prstGeom>
          <a:noFill/>
          <a:ln w="9525">
            <a:noFill/>
            <a:miter lim="800000"/>
            <a:headEnd/>
            <a:tailEnd/>
          </a:ln>
        </p:spPr>
        <p:txBody>
          <a:bodyPr wrap="none">
            <a:spAutoFit/>
          </a:bodyPr>
          <a:lstStyle/>
          <a:p>
            <a:r>
              <a:rPr lang="ru-RU" altLang="ru-RU" sz="2400" i="1" u="sng">
                <a:solidFill>
                  <a:srgbClr val="003300"/>
                </a:solidFill>
              </a:rPr>
              <a:t>Выбери правильный ответ:</a:t>
            </a:r>
          </a:p>
        </p:txBody>
      </p:sp>
      <p:sp>
        <p:nvSpPr>
          <p:cNvPr id="19" name="Прямоугольник 37"/>
          <p:cNvSpPr>
            <a:spLocks noChangeArrowheads="1"/>
          </p:cNvSpPr>
          <p:nvPr/>
        </p:nvSpPr>
        <p:spPr bwMode="auto">
          <a:xfrm>
            <a:off x="2971800" y="2976563"/>
            <a:ext cx="149066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4.Ранней</a:t>
            </a:r>
          </a:p>
        </p:txBody>
      </p:sp>
      <p:sp>
        <p:nvSpPr>
          <p:cNvPr id="20" name="Прямоугольник 38"/>
          <p:cNvSpPr>
            <a:spLocks noChangeArrowheads="1"/>
          </p:cNvSpPr>
          <p:nvPr/>
        </p:nvSpPr>
        <p:spPr bwMode="auto">
          <a:xfrm>
            <a:off x="2971800" y="2590800"/>
            <a:ext cx="14763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3.Теплой</a:t>
            </a:r>
          </a:p>
        </p:txBody>
      </p:sp>
      <p:sp>
        <p:nvSpPr>
          <p:cNvPr id="21" name="Прямоугольник 20"/>
          <p:cNvSpPr>
            <a:spLocks noChangeArrowheads="1"/>
          </p:cNvSpPr>
          <p:nvPr/>
        </p:nvSpPr>
        <p:spPr bwMode="auto">
          <a:xfrm>
            <a:off x="933450" y="2976563"/>
            <a:ext cx="1720850"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2.Снежной</a:t>
            </a:r>
          </a:p>
        </p:txBody>
      </p:sp>
      <p:sp>
        <p:nvSpPr>
          <p:cNvPr id="22" name="Прямоугольник 40"/>
          <p:cNvSpPr>
            <a:spLocks noChangeArrowheads="1"/>
          </p:cNvSpPr>
          <p:nvPr/>
        </p:nvSpPr>
        <p:spPr bwMode="auto">
          <a:xfrm>
            <a:off x="914400" y="2590800"/>
            <a:ext cx="1866900"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Морозной</a:t>
            </a:r>
          </a:p>
        </p:txBody>
      </p:sp>
      <p:sp>
        <p:nvSpPr>
          <p:cNvPr id="23" name="Прямоугольник 41"/>
          <p:cNvSpPr>
            <a:spLocks noChangeArrowheads="1"/>
          </p:cNvSpPr>
          <p:nvPr/>
        </p:nvSpPr>
        <p:spPr bwMode="auto">
          <a:xfrm>
            <a:off x="4724400" y="2590800"/>
            <a:ext cx="16573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5.Поздней</a:t>
            </a:r>
          </a:p>
        </p:txBody>
      </p:sp>
      <p:sp>
        <p:nvSpPr>
          <p:cNvPr id="24" name="Прямоугольник 44"/>
          <p:cNvSpPr>
            <a:spLocks noChangeArrowheads="1"/>
          </p:cNvSpPr>
          <p:nvPr/>
        </p:nvSpPr>
        <p:spPr bwMode="auto">
          <a:xfrm>
            <a:off x="4738688" y="2976563"/>
            <a:ext cx="243681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6.Малоснежной</a:t>
            </a:r>
          </a:p>
        </p:txBody>
      </p:sp>
      <p:sp>
        <p:nvSpPr>
          <p:cNvPr id="26" name="Прямоугольник 37"/>
          <p:cNvSpPr>
            <a:spLocks noChangeArrowheads="1"/>
          </p:cNvSpPr>
          <p:nvPr/>
        </p:nvSpPr>
        <p:spPr bwMode="auto">
          <a:xfrm>
            <a:off x="3124200" y="5405438"/>
            <a:ext cx="130016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4.Буран</a:t>
            </a:r>
          </a:p>
        </p:txBody>
      </p:sp>
      <p:sp>
        <p:nvSpPr>
          <p:cNvPr id="27" name="Прямоугольник 38"/>
          <p:cNvSpPr>
            <a:spLocks noChangeArrowheads="1"/>
          </p:cNvSpPr>
          <p:nvPr/>
        </p:nvSpPr>
        <p:spPr bwMode="auto">
          <a:xfrm>
            <a:off x="3124200" y="5019675"/>
            <a:ext cx="13525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3.Мороз</a:t>
            </a:r>
          </a:p>
        </p:txBody>
      </p:sp>
      <p:sp>
        <p:nvSpPr>
          <p:cNvPr id="28" name="Прямоугольник 32"/>
          <p:cNvSpPr>
            <a:spLocks noChangeArrowheads="1"/>
          </p:cNvSpPr>
          <p:nvPr/>
        </p:nvSpPr>
        <p:spPr bwMode="auto">
          <a:xfrm>
            <a:off x="911225" y="5405438"/>
            <a:ext cx="15017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2.Метель</a:t>
            </a:r>
          </a:p>
        </p:txBody>
      </p:sp>
      <p:sp>
        <p:nvSpPr>
          <p:cNvPr id="29" name="Прямоугольник 40"/>
          <p:cNvSpPr>
            <a:spLocks noChangeArrowheads="1"/>
          </p:cNvSpPr>
          <p:nvPr/>
        </p:nvSpPr>
        <p:spPr bwMode="auto">
          <a:xfrm>
            <a:off x="892175" y="5019675"/>
            <a:ext cx="1798638"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Оттепель</a:t>
            </a:r>
          </a:p>
        </p:txBody>
      </p:sp>
      <p:sp>
        <p:nvSpPr>
          <p:cNvPr id="30" name="Прямоугольник 41"/>
          <p:cNvSpPr>
            <a:spLocks noChangeArrowheads="1"/>
          </p:cNvSpPr>
          <p:nvPr/>
        </p:nvSpPr>
        <p:spPr bwMode="auto">
          <a:xfrm>
            <a:off x="4862513" y="5019675"/>
            <a:ext cx="111760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5.Снег</a:t>
            </a:r>
          </a:p>
        </p:txBody>
      </p:sp>
      <p:sp>
        <p:nvSpPr>
          <p:cNvPr id="31" name="Прямоугольник 44"/>
          <p:cNvSpPr>
            <a:spLocks noChangeArrowheads="1"/>
          </p:cNvSpPr>
          <p:nvPr/>
        </p:nvSpPr>
        <p:spPr bwMode="auto">
          <a:xfrm>
            <a:off x="4876800" y="5405438"/>
            <a:ext cx="1624013"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6.Гололед</a:t>
            </a:r>
          </a:p>
        </p:txBody>
      </p:sp>
      <p:pic>
        <p:nvPicPr>
          <p:cNvPr id="21528" name="Picture 25" descr="C:\Users\Вованвован\Desktop\73974667-vosklic__zeleniy.png"/>
          <p:cNvPicPr>
            <a:picLocks noChangeAspect="1" noChangeArrowheads="1"/>
          </p:cNvPicPr>
          <p:nvPr/>
        </p:nvPicPr>
        <p:blipFill>
          <a:blip r:embed="rId3"/>
          <a:srcRect/>
          <a:stretch>
            <a:fillRect/>
          </a:stretch>
        </p:blipFill>
        <p:spPr bwMode="auto">
          <a:xfrm>
            <a:off x="381000" y="4356100"/>
            <a:ext cx="520700" cy="520700"/>
          </a:xfrm>
          <a:prstGeom prst="rect">
            <a:avLst/>
          </a:prstGeom>
          <a:noFill/>
          <a:ln w="9525">
            <a:noFill/>
            <a:miter lim="800000"/>
            <a:headEnd/>
            <a:tailEnd/>
          </a:ln>
        </p:spPr>
      </p:pic>
      <p:sp>
        <p:nvSpPr>
          <p:cNvPr id="26649" name="Прямоугольник 17"/>
          <p:cNvSpPr>
            <a:spLocks noChangeArrowheads="1"/>
          </p:cNvSpPr>
          <p:nvPr/>
        </p:nvSpPr>
        <p:spPr bwMode="auto">
          <a:xfrm>
            <a:off x="1066800" y="4338638"/>
            <a:ext cx="4291013" cy="461962"/>
          </a:xfrm>
          <a:prstGeom prst="rect">
            <a:avLst/>
          </a:prstGeom>
          <a:noFill/>
          <a:ln w="9525">
            <a:noFill/>
            <a:miter lim="800000"/>
            <a:headEnd/>
            <a:tailEnd/>
          </a:ln>
        </p:spPr>
        <p:txBody>
          <a:bodyPr wrap="none">
            <a:spAutoFit/>
          </a:bodyPr>
          <a:lstStyle/>
          <a:p>
            <a:r>
              <a:rPr lang="ru-RU" altLang="ru-RU" sz="2400" i="1" u="sng">
                <a:solidFill>
                  <a:srgbClr val="003300"/>
                </a:solidFill>
              </a:rPr>
              <a:t>Выбери правильный ответ:</a:t>
            </a:r>
          </a:p>
        </p:txBody>
      </p:sp>
      <p:pic>
        <p:nvPicPr>
          <p:cNvPr id="34" name="Picture 2" descr="http://img15.nnm.ru/d/7/7/3/7/3941ad0cda35f105ca45232b368_prev.jpg"/>
          <p:cNvPicPr>
            <a:picLocks noChangeAspect="1" noChangeArrowheads="1"/>
          </p:cNvPicPr>
          <p:nvPr/>
        </p:nvPicPr>
        <p:blipFill>
          <a:blip r:embed="rId2"/>
          <a:srcRect l="19341" t="38419" b="46716"/>
          <a:stretch>
            <a:fillRect/>
          </a:stretch>
        </p:blipFill>
        <p:spPr bwMode="auto">
          <a:xfrm>
            <a:off x="-26988" y="2438400"/>
            <a:ext cx="9170988" cy="1066800"/>
          </a:xfrm>
          <a:prstGeom prst="rect">
            <a:avLst/>
          </a:prstGeom>
          <a:noFill/>
          <a:ln w="9525">
            <a:noFill/>
            <a:miter lim="800000"/>
            <a:headEnd/>
            <a:tailEnd/>
          </a:ln>
        </p:spPr>
      </p:pic>
      <p:pic>
        <p:nvPicPr>
          <p:cNvPr id="21531" name="Picture 2" descr="http://img15.nnm.ru/d/7/7/3/7/3941ad0cda35f105ca45232b368_prev.jpg"/>
          <p:cNvPicPr>
            <a:picLocks noChangeAspect="1" noChangeArrowheads="1"/>
          </p:cNvPicPr>
          <p:nvPr/>
        </p:nvPicPr>
        <p:blipFill>
          <a:blip r:embed="rId2"/>
          <a:srcRect l="19341" t="73456" r="8279"/>
          <a:stretch>
            <a:fillRect/>
          </a:stretch>
        </p:blipFill>
        <p:spPr bwMode="auto">
          <a:xfrm>
            <a:off x="-76200" y="4953000"/>
            <a:ext cx="8229600" cy="1905000"/>
          </a:xfrm>
          <a:prstGeom prst="rect">
            <a:avLst/>
          </a:prstGeom>
          <a:noFill/>
          <a:ln w="9525">
            <a:noFill/>
            <a:miter lim="800000"/>
            <a:headEnd/>
            <a:tailEnd/>
          </a:ln>
        </p:spPr>
      </p:pic>
      <p:sp>
        <p:nvSpPr>
          <p:cNvPr id="36" name="Управляющая кнопка: далее 35">
            <a:hlinkClick r:id="" action="ppaction://hlinkshowjump?jump=nextslide" highlightClick="1"/>
          </p:cNvPr>
          <p:cNvSpPr/>
          <p:nvPr/>
        </p:nvSpPr>
        <p:spPr>
          <a:xfrm>
            <a:off x="8329613" y="5943600"/>
            <a:ext cx="814387" cy="914400"/>
          </a:xfrm>
          <a:prstGeom prst="actionButtonForwardNex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5" name="Picture 4" descr="F:\картинки на эко\0_93e2f_fb30a8be_orig.png"/>
          <p:cNvPicPr>
            <a:picLocks noChangeAspect="1" noChangeArrowheads="1"/>
          </p:cNvPicPr>
          <p:nvPr/>
        </p:nvPicPr>
        <p:blipFill>
          <a:blip r:embed="rId5"/>
          <a:srcRect l="19666" t="5568" r="61555" b="75085"/>
          <a:stretch>
            <a:fillRect/>
          </a:stretch>
        </p:blipFill>
        <p:spPr bwMode="auto">
          <a:xfrm>
            <a:off x="-2362200" y="-1219200"/>
            <a:ext cx="1828800" cy="18288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38889E-6 -2.86639E-6 C 0.04496 0.00185 0.08993 0.00208 0.13472 0.00555 C 0.14982 0.0067 0.15833 0.02566 0.17153 0.02982 C 0.18698 0.04554 0.20208 0.06172 0.2184 0.07605 C 0.22934 0.09893 0.21493 0.07281 0.22864 0.08691 C 0.23976 0.09847 0.24739 0.11442 0.2592 0.12506 C 0.2658 0.13777 0.26632 0.1521 0.27153 0.16574 C 0.27604 0.19047 0.27239 0.18123 0.27969 0.19579 C 0.2783 0.22029 0.27778 0.2448 0.27552 0.26907 C 0.27465 0.27808 0.2684 0.3049 0.26337 0.31253 C 0.25955 0.31831 0.25434 0.32247 0.25104 0.32894 C 0.24462 0.34142 0.23663 0.35344 0.22864 0.36408 C 0.2243 0.38164 0.2158 0.39505 0.20816 0.41031 C 0.20764 0.41146 0.20451 0.42556 0.20417 0.42672 C 0.20278 0.43204 0.2 0.4429 0.2 0.4429 C 0.19826 0.46486 0.19601 0.48636 0.19392 0.50809 C 0.19548 0.58414 0.19253 0.59709 0.20417 0.6521 C 0.20764 0.66851 0.20729 0.68701 0.21423 0.70111 C 0.2441 0.76121 0.20955 0.69163 0.22656 0.72561 C 0.22795 0.72838 0.23055 0.7337 0.23055 0.7337 C 0.23316 0.74734 0.23177 0.74618 0.2408 0.75797 C 0.24253 0.76052 0.24531 0.76121 0.24687 0.76352 C 0.25729 0.77878 0.26771 0.79658 0.2776 0.81253 C 0.27917 0.81507 0.27986 0.81831 0.2816 0.82062 C 0.2875 0.82848 0.29566 0.83495 0.30208 0.84235 C 0.30903 0.85044 0.31111 0.85437 0.31632 0.86408 C 0.31771 0.86662 0.3184 0.87055 0.32048 0.8724 C 0.32743 0.87818 0.34062 0.88095 0.34896 0.88326 C 0.37187 0.9006 0.36406 0.89875 0.39392 0.90222 C 0.40399 0.90545 0.41076 0.91331 0.42048 0.9184 C 0.44184 0.908 0.46163 0.90545 0.48368 0.89944 C 0.48715 0.86731 0.48125 0.88927 0.50417 0.86408 C 0.50608 0.862 0.50625 0.85783 0.50816 0.85598 C 0.52257 0.84165 0.54236 0.83888 0.5592 0.83426 C 0.60139 0.8227 0.57326 0.8264 0.62656 0.82062 C 0.63819 0.81923 0.64965 0.81854 0.66128 0.81784 C 0.66667 0.82316 0.67222 0.82871 0.6776 0.83426 C 0.68038 0.83703 0.68576 0.84235 0.68576 0.84235 C 0.69271 0.85645 0.69358 0.85645 0.69792 0.86962 C 0.70052 0.87748 0.70104 0.8865 0.70417 0.89413 C 0.71996 0.93134 0.74236 0.96856 0.77552 0.97827 C 0.79201 0.98312 0.80972 0.98335 0.82656 0.98636 C 0.86458 0.98451 0.90278 0.98405 0.9408 0.98104 C 0.95035 0.98035 0.96944 0.97549 0.96944 0.97549 C 0.97917 0.9711 0.98455 0.96093 0.99392 0.95654 C 1.00694 0.93019 0.98715 0.96902 1.00417 0.94013 C 1.00712 0.93504 1.01233 0.92395 1.01233 0.92395 C 1.01094 0.9177 1.00833 0.91146 1.00816 0.90499 C 1.00764 0.88696 1.00798 0.86847 1.01024 0.85067 C 1.01076 0.84697 1.01441 0.84535 1.01632 0.84235 C 1.01979 0.8368 1.02014 0.82778 1.02448 0.82316 C 1.02795 0.81992 1.03281 0.81992 1.0368 0.81784 C 1.05451 0.80906 1.07205 0.79981 1.08976 0.7908 C 1.12048 0.77508 1.09201 0.78271 1.12048 0.77716 C 1.13212 0.77069 1.14392 0.76699 1.15104 0.75266 C 1.14462 0.73601 1.13889 0.72561 1.12864 0.71197 C 1.12656 0.7092 1.12239 0.70388 1.12239 0.70388 C 1.1158 0.67522 1.09253 0.67522 1.07969 0.65488 C 1.07465 0.64678 1.07517 0.63869 1.07153 0.63037 C 1.06858 0.62367 1.06389 0.61835 1.06128 0.61142 C 1.05989 0.60772 1.05868 0.60402 1.05712 0.60055 C 1.0559 0.59778 1.0533 0.5957 1.05312 0.59246 C 1.05191 0.56542 1.05312 0.53814 1.05312 0.51086 " pathEditMode="relative" ptsTypes="ffffffffffffffffffffffffffffffffffffffffffffffffffffffffffffffA">
                                      <p:cBhvr>
                                        <p:cTn id="11" dur="2000" fill="hold"/>
                                        <p:tgtEl>
                                          <p:spTgt spid="25"/>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35" presetClass="emph" presetSubtype="0" fill="hold" grpId="0" nodeType="clickEffect">
                                  <p:stCondLst>
                                    <p:cond delay="0"/>
                                  </p:stCondLst>
                                  <p:childTnLst>
                                    <p:anim calcmode="discrete" valueType="str">
                                      <p:cBhvr>
                                        <p:cTn id="15"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9"/>
                                        </p:tgtEl>
                                      </p:cBhvr>
                                    </p:animEffect>
                                    <p:animScale>
                                      <p:cBhvr>
                                        <p:cTn id="2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3"/>
                                        </p:tgtEl>
                                      </p:cBhvr>
                                    </p:animEffect>
                                    <p:animScale>
                                      <p:cBhvr>
                                        <p:cTn id="27"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24"/>
                                        </p:tgtEl>
                                      </p:cBhvr>
                                    </p:animEffect>
                                    <p:animScale>
                                      <p:cBhvr>
                                        <p:cTn id="3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34" restart="whenNotActive" fill="hold" evtFilter="cancelBubble" nodeType="interactiveSeq">
                <p:stCondLst>
                  <p:cond evt="onClick" delay="0">
                    <p:tgtEl>
                      <p:spTgt spid="2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21"/>
                                        </p:tgtEl>
                                      </p:cBhvr>
                                    </p:animEffect>
                                    <p:animScale>
                                      <p:cBhvr>
                                        <p:cTn id="39" dur="250"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21515"/>
                    </p:tgtEl>
                  </p:cond>
                </p:stCondLst>
                <p:endSync evt="end" delay="0">
                  <p:rtn val="all"/>
                </p:endSync>
                <p:childTnLst>
                  <p:par>
                    <p:cTn id="41" fill="hold">
                      <p:stCondLst>
                        <p:cond delay="0"/>
                      </p:stCondLst>
                      <p:childTnLst>
                        <p:par>
                          <p:cTn id="42" fill="hold">
                            <p:stCondLst>
                              <p:cond delay="0"/>
                            </p:stCondLst>
                            <p:childTnLst>
                              <p:par>
                                <p:cTn id="43" presetID="35" presetClass="emph" presetSubtype="0" fill="hold" nodeType="clickEffect">
                                  <p:stCondLst>
                                    <p:cond delay="0"/>
                                  </p:stCondLst>
                                  <p:childTnLst>
                                    <p:anim calcmode="discrete" valueType="str">
                                      <p:cBhvr>
                                        <p:cTn id="44" dur="1000" fill="hold"/>
                                        <p:tgtEl>
                                          <p:spTgt spid="21515"/>
                                        </p:tgtEl>
                                        <p:attrNameLst>
                                          <p:attrName>style.visibility</p:attrName>
                                        </p:attrNameLst>
                                      </p:cBhvr>
                                      <p:tavLst>
                                        <p:tav tm="0">
                                          <p:val>
                                            <p:strVal val="hidden"/>
                                          </p:val>
                                        </p:tav>
                                        <p:tav tm="50000">
                                          <p:val>
                                            <p:strVal val="visible"/>
                                          </p:val>
                                        </p:tav>
                                      </p:tavLst>
                                    </p:anim>
                                  </p:childTnLst>
                                </p:cTn>
                              </p:par>
                            </p:childTnLst>
                          </p:cTn>
                        </p:par>
                        <p:par>
                          <p:cTn id="45" fill="hold">
                            <p:stCondLst>
                              <p:cond delay="1000"/>
                            </p:stCondLst>
                            <p:childTnLst>
                              <p:par>
                                <p:cTn id="46" presetID="27" presetClass="entr" presetSubtype="0" fill="hold" nodeType="afterEffect">
                                  <p:stCondLst>
                                    <p:cond delay="0"/>
                                  </p:stCondLst>
                                  <p:iterate type="lt">
                                    <p:tmPct val="50000"/>
                                  </p:iterate>
                                  <p:childTnLst>
                                    <p:set>
                                      <p:cBhvr>
                                        <p:cTn id="47"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48"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11">
                                            <p:txEl>
                                              <p:pRg st="0" end="0"/>
                                            </p:txEl>
                                          </p:spTgt>
                                        </p:tgtEl>
                                        <p:attrNameLst>
                                          <p:attrName>fill.type</p:attrName>
                                        </p:attrNameLst>
                                      </p:cBhvr>
                                      <p:to>
                                        <p:strVal val="solid"/>
                                      </p:to>
                                    </p:set>
                                  </p:childTnLst>
                                </p:cTn>
                              </p:par>
                            </p:childTnLst>
                          </p:cTn>
                        </p:par>
                      </p:childTnLst>
                    </p:cTn>
                  </p:par>
                </p:childTnLst>
              </p:cTn>
              <p:nextCondLst>
                <p:cond evt="onClick" delay="0">
                  <p:tgtEl>
                    <p:spTgt spid="21515"/>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0" presetClass="path" presetSubtype="0" accel="50000" decel="50000" fill="hold" grpId="0" nodeType="clickEffect">
                                  <p:stCondLst>
                                    <p:cond delay="0"/>
                                  </p:stCondLst>
                                  <p:childTnLst>
                                    <p:animMotion origin="layout" path="M 0.02448 -0.00832 C 0.06406 -0.00578 0.10243 0.0007 0.1408 0.01341 C 0.15312 0.01757 0.16007 0.02589 0.17135 0.03236 C 0.18889 0.04254 0.18976 0.04207 0.20417 0.046 C 0.21545 0.0534 0.21042 0.05063 0.22448 0.05687 C 0.22656 0.05779 0.23055 0.05941 0.23055 0.05964 C 0.23264 0.06126 0.23455 0.06357 0.2368 0.06496 C 0.24062 0.06727 0.24896 0.07027 0.24896 0.07051 C 0.25764 0.08206 0.26996 0.08576 0.2816 0.092 C 0.28819 0.09547 0.30469 0.1098 0.31024 0.11119 C 0.31823 0.11327 0.32656 0.11304 0.33472 0.11396 C 0.34792 0.12252 0.36076 0.12275 0.37552 0.12483 C 0.40955 0.13477 0.44549 0.13754 0.47969 0.12483 C 0.48646 0.12229 0.49115 0.11674 0.49792 0.11396 C 0.50851 0.10472 0.52014 0.09848 0.53055 0.08946 C 0.53785 0.07467 0.53976 0.07051 0.54288 0.05409 C 0.54167 0.02705 0.54427 0.0007 0.53264 -0.02196 C 0.52656 -0.04646 0.51319 -0.06727 0.49601 -0.07905 C 0.49323 -0.0809 0.49045 -0.08252 0.48785 -0.0846 C 0.48368 -0.08807 0.47552 -0.09547 0.47552 -0.09524 C 0.47274 -0.10078 0.47014 -0.10633 0.46736 -0.11165 C 0.46493 -0.1165 0.46319 -0.12806 0.46319 -0.12783 C 0.4625 -0.13985 0.46441 -0.15233 0.46128 -0.16343 C 0.46042 -0.16666 0.45712 -0.1595 0.45503 -0.15788 C 0.44618 -0.15095 0.44549 -0.15187 0.43472 -0.14702 C 0.43264 -0.14609 0.42865 -0.14424 0.42865 -0.14401 C 0.42378 -0.14517 0.41875 -0.14447 0.41424 -0.14702 C 0.41198 -0.1484 0.41198 -0.15279 0.41024 -0.15511 C 0.40851 -0.15742 0.40417 -0.16065 0.40417 -0.16042 " pathEditMode="relative" rAng="0" ptsTypes="ffffffffffffffffffffffffffffA">
                                      <p:cBhvr>
                                        <p:cTn id="55" dur="2000" fill="hold"/>
                                        <p:tgtEl>
                                          <p:spTgt spid="20"/>
                                        </p:tgtEl>
                                        <p:attrNameLst>
                                          <p:attrName>ppt_x</p:attrName>
                                          <p:attrName>ppt_y</p:attrName>
                                        </p:attrNameLst>
                                      </p:cBhvr>
                                      <p:rCtr x="260" y="-6"/>
                                    </p:animMotion>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grpId="0" nodeType="clickEffect">
                                  <p:stCondLst>
                                    <p:cond delay="0"/>
                                  </p:stCondLst>
                                  <p:childTnLst>
                                    <p:animEffect transition="out" filter="fade">
                                      <p:cBhvr>
                                        <p:cTn id="60" dur="500" tmFilter="0, 0; .2, .5; .8, .5; 1, 0"/>
                                        <p:tgtEl>
                                          <p:spTgt spid="28"/>
                                        </p:tgtEl>
                                      </p:cBhvr>
                                    </p:animEffect>
                                    <p:animScale>
                                      <p:cBhvr>
                                        <p:cTn id="61"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grpId="0" nodeType="click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grpId="0" nodeType="clickEffect">
                                  <p:stCondLst>
                                    <p:cond delay="0"/>
                                  </p:stCondLst>
                                  <p:childTnLst>
                                    <p:animEffect transition="out" filter="fade">
                                      <p:cBhvr>
                                        <p:cTn id="78" dur="500" tmFilter="0, 0; .2, .5; .8, .5; 1, 0"/>
                                        <p:tgtEl>
                                          <p:spTgt spid="31"/>
                                        </p:tgtEl>
                                      </p:cBhvr>
                                    </p:animEffect>
                                    <p:animScale>
                                      <p:cBhvr>
                                        <p:cTn id="79"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80" restart="whenNotActive" fill="hold" evtFilter="cancelBubble" nodeType="interactiveSeq">
                <p:stCondLst>
                  <p:cond evt="onClick" delay="0">
                    <p:tgtEl>
                      <p:spTgt spid="29"/>
                    </p:tgtEl>
                  </p:cond>
                </p:stCondLst>
                <p:endSync evt="end" delay="0">
                  <p:rtn val="all"/>
                </p:endSync>
                <p:childTnLst>
                  <p:par>
                    <p:cTn id="81" fill="hold">
                      <p:stCondLst>
                        <p:cond delay="0"/>
                      </p:stCondLst>
                      <p:childTnLst>
                        <p:par>
                          <p:cTn id="82" fill="hold">
                            <p:stCondLst>
                              <p:cond delay="0"/>
                            </p:stCondLst>
                            <p:childTnLst>
                              <p:par>
                                <p:cTn id="83" presetID="0" presetClass="path" presetSubtype="0" accel="50000" decel="50000" fill="hold" grpId="0" nodeType="clickEffect">
                                  <p:stCondLst>
                                    <p:cond delay="0"/>
                                  </p:stCondLst>
                                  <p:childTnLst>
                                    <p:animMotion origin="layout" path="M 0.03872 -0.00416 C 0.06025 -0.01318 0.08907 0.00138 0.11216 0.00416 C 0.1698 0.01849 0.21684 0.01988 0.27952 0.02311 C 0.29462 0.02543 0.30938 0.02889 0.32448 0.0312 C 0.33368 0.03537 0.34445 0.03328 0.35295 0.03953 C 0.36198 0.04623 0.37032 0.05524 0.37952 0.06126 C 0.38716 0.06634 0.39618 0.06703 0.404 0.07212 C 0.41615 0.07998 0.42813 0.08807 0.4408 0.09385 C 0.46424 0.10448 0.43577 0.09385 0.45504 0.10471 C 0.45764 0.1061 0.46059 0.10633 0.4632 0.10726 C 0.46528 0.10795 0.46736 0.10887 0.4691 0.11003 C 0.48334 0.11835 0.48976 0.12552 0.50608 0.12899 C 0.51302 0.13222 0.51962 0.13684 0.52657 0.13985 C 0.53195 0.14216 0.54289 0.1454 0.54289 0.14563 C 0.56424 0.16412 0.59393 0.16042 0.61841 0.16713 C 0.62934 0.16597 0.64289 0.16759 0.65295 0.15904 C 0.66025 0.15303 0.66285 0.14655 0.67136 0.14262 C 0.68473 0.12482 0.6823 0.12482 0.68768 0.10194 C 0.68993 0.07628 0.69045 0.04114 0.69584 0.01757 C 0.69445 -0.00694 0.69358 -0.03144 0.69184 -0.05571 C 0.6915 -0.06034 0.69167 -0.06542 0.68976 -0.06935 C 0.67848 -0.09247 0.68143 -0.0816 0.66927 -0.08831 C 0.66007 -0.09339 0.65226 -0.10241 0.64289 -0.10726 C 0.63698 -0.11027 0.61355 -0.11628 0.60816 -0.11813 C 0.60139 -0.12044 0.59653 -0.12622 0.58976 -0.12899 C 0.57848 -0.13939 0.58039 -0.14771 0.57344 -0.16158 C 0.56823 -0.18586 0.56927 -0.17407 0.56927 -0.19695 " pathEditMode="relative" rAng="0" ptsTypes="ffffffffffffffffffffffffffA">
                                      <p:cBhvr>
                                        <p:cTn id="84" dur="2000" fill="hold"/>
                                        <p:tgtEl>
                                          <p:spTgt spid="29"/>
                                        </p:tgtEl>
                                        <p:attrNameLst>
                                          <p:attrName>ppt_x</p:attrName>
                                          <p:attrName>ppt_y</p:attrName>
                                        </p:attrNameLst>
                                      </p:cBhvr>
                                      <p:rCtr x="328" y="-11"/>
                                    </p:animMotion>
                                  </p:childTnLst>
                                </p:cTn>
                              </p:par>
                            </p:childTnLst>
                          </p:cTn>
                        </p:par>
                      </p:childTnLst>
                    </p:cTn>
                  </p:par>
                </p:childTnLst>
              </p:cTn>
              <p:nextCondLst>
                <p:cond evt="onClick" delay="0">
                  <p:tgtEl>
                    <p:spTgt spid="29"/>
                  </p:tgtEl>
                </p:cond>
              </p:nextCondLst>
            </p:seq>
            <p:seq concurrent="1" nextAc="seek">
              <p:cTn id="85" restart="whenNotActive" fill="hold" evtFilter="cancelBubble" nodeType="interactiveSeq">
                <p:stCondLst>
                  <p:cond evt="onClick" delay="0">
                    <p:tgtEl>
                      <p:spTgt spid="21513"/>
                    </p:tgtEl>
                  </p:cond>
                </p:stCondLst>
                <p:endSync evt="end" delay="0">
                  <p:rtn val="all"/>
                </p:endSync>
                <p:childTnLst>
                  <p:par>
                    <p:cTn id="86" fill="hold">
                      <p:stCondLst>
                        <p:cond delay="0"/>
                      </p:stCondLst>
                      <p:childTnLst>
                        <p:par>
                          <p:cTn id="87" fill="hold">
                            <p:stCondLst>
                              <p:cond delay="0"/>
                            </p:stCondLst>
                            <p:childTnLst>
                              <p:par>
                                <p:cTn id="88" presetID="35" presetClass="emph" presetSubtype="0" fill="hold" nodeType="clickEffect">
                                  <p:stCondLst>
                                    <p:cond delay="0"/>
                                  </p:stCondLst>
                                  <p:childTnLst>
                                    <p:anim calcmode="discrete" valueType="str">
                                      <p:cBhvr>
                                        <p:cTn id="89" dur="1000" fill="hold"/>
                                        <p:tgtEl>
                                          <p:spTgt spid="21513"/>
                                        </p:tgtEl>
                                        <p:attrNameLst>
                                          <p:attrName>style.visibility</p:attrName>
                                        </p:attrNameLst>
                                      </p:cBhvr>
                                      <p:tavLst>
                                        <p:tav tm="0">
                                          <p:val>
                                            <p:strVal val="hidden"/>
                                          </p:val>
                                        </p:tav>
                                        <p:tav tm="50000">
                                          <p:val>
                                            <p:strVal val="visible"/>
                                          </p:val>
                                        </p:tav>
                                      </p:tavLst>
                                    </p:anim>
                                  </p:childTnLst>
                                </p:cTn>
                              </p:par>
                            </p:childTnLst>
                          </p:cTn>
                        </p:par>
                        <p:par>
                          <p:cTn id="90" fill="hold">
                            <p:stCondLst>
                              <p:cond delay="1000"/>
                            </p:stCondLst>
                            <p:childTnLst>
                              <p:par>
                                <p:cTn id="91" presetID="10" presetClass="exit" presetSubtype="0" fill="hold" nodeType="afterEffect">
                                  <p:stCondLst>
                                    <p:cond delay="0"/>
                                  </p:stCondLst>
                                  <p:childTnLst>
                                    <p:animEffect transition="out" filter="fade">
                                      <p:cBhvr>
                                        <p:cTn id="92" dur="2000"/>
                                        <p:tgtEl>
                                          <p:spTgt spid="34"/>
                                        </p:tgtEl>
                                      </p:cBhvr>
                                    </p:animEffect>
                                    <p:set>
                                      <p:cBhvr>
                                        <p:cTn id="93" dur="1" fill="hold">
                                          <p:stCondLst>
                                            <p:cond delay="1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1513"/>
                  </p:tgtEl>
                </p:cond>
              </p:nextCondLst>
            </p:seq>
            <p:seq concurrent="1" nextAc="seek">
              <p:cTn id="94" restart="whenNotActive" fill="hold" evtFilter="cancelBubble" nodeType="interactiveSeq">
                <p:stCondLst>
                  <p:cond evt="onClick" delay="0">
                    <p:tgtEl>
                      <p:spTgt spid="21528"/>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2000"/>
                                        <p:tgtEl>
                                          <p:spTgt spid="21531"/>
                                        </p:tgtEl>
                                      </p:cBhvr>
                                    </p:animEffect>
                                    <p:set>
                                      <p:cBhvr>
                                        <p:cTn id="99" dur="1" fill="hold">
                                          <p:stCondLst>
                                            <p:cond delay="1999"/>
                                          </p:stCondLst>
                                        </p:cTn>
                                        <p:tgtEl>
                                          <p:spTgt spid="2153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21528"/>
                                        </p:tgtEl>
                                      </p:cBhvr>
                                    </p:animEffect>
                                    <p:animScale>
                                      <p:cBhvr>
                                        <p:cTn id="104" dur="250" autoRev="1" fill="hold"/>
                                        <p:tgtEl>
                                          <p:spTgt spid="21528"/>
                                        </p:tgtEl>
                                      </p:cBhvr>
                                      <p:by x="105000" y="105000"/>
                                    </p:animScale>
                                  </p:childTnLst>
                                </p:cTn>
                              </p:par>
                            </p:childTnLst>
                          </p:cTn>
                        </p:par>
                      </p:childTnLst>
                    </p:cTn>
                  </p:par>
                </p:childTnLst>
              </p:cTn>
              <p:nextCondLst>
                <p:cond evt="onClick" delay="0">
                  <p:tgtEl>
                    <p:spTgt spid="21528"/>
                  </p:tgtEl>
                </p:cond>
              </p:nextCondLst>
            </p:seq>
            <p:seq concurrent="1" nextAc="seek">
              <p:cTn id="105" restart="whenNotActive" fill="hold" evtFilter="cancelBubble" nodeType="interactiveSeq">
                <p:stCondLst>
                  <p:cond evt="onClick" delay="0">
                    <p:tgtEl>
                      <p:spTgt spid="21514"/>
                    </p:tgtEl>
                  </p:cond>
                </p:stCondLst>
                <p:endSync evt="end" delay="0">
                  <p:rtn val="all"/>
                </p:endSync>
                <p:childTnLst>
                  <p:par>
                    <p:cTn id="106" fill="hold">
                      <p:stCondLst>
                        <p:cond delay="0"/>
                      </p:stCondLst>
                      <p:childTnLst>
                        <p:par>
                          <p:cTn id="107" fill="hold">
                            <p:stCondLst>
                              <p:cond delay="0"/>
                            </p:stCondLst>
                            <p:childTnLst>
                              <p:par>
                                <p:cTn id="108" presetID="35" presetClass="emph" presetSubtype="0" fill="hold" nodeType="clickEffect">
                                  <p:stCondLst>
                                    <p:cond delay="0"/>
                                  </p:stCondLst>
                                  <p:childTnLst>
                                    <p:anim calcmode="discrete" valueType="str">
                                      <p:cBhvr>
                                        <p:cTn id="109" dur="1000" fill="hold"/>
                                        <p:tgtEl>
                                          <p:spTgt spid="21514"/>
                                        </p:tgtEl>
                                        <p:attrNameLst>
                                          <p:attrName>style.visibility</p:attrName>
                                        </p:attrNameLst>
                                      </p:cBhvr>
                                      <p:tavLst>
                                        <p:tav tm="0">
                                          <p:val>
                                            <p:strVal val="hidden"/>
                                          </p:val>
                                        </p:tav>
                                        <p:tav tm="50000">
                                          <p:val>
                                            <p:strVal val="visible"/>
                                          </p:val>
                                        </p:tav>
                                      </p:tavLst>
                                    </p:anim>
                                  </p:childTnLst>
                                </p:cTn>
                              </p:par>
                            </p:childTnLst>
                          </p:cTn>
                        </p:par>
                        <p:par>
                          <p:cTn id="110" fill="hold">
                            <p:stCondLst>
                              <p:cond delay="1000"/>
                            </p:stCondLst>
                            <p:childTnLst>
                              <p:par>
                                <p:cTn id="111" presetID="27" presetClass="entr" presetSubtype="0" fill="hold" nodeType="afterEffect">
                                  <p:stCondLst>
                                    <p:cond delay="0"/>
                                  </p:stCondLst>
                                  <p:iterate type="lt">
                                    <p:tmPct val="50000"/>
                                  </p:iterate>
                                  <p:childTnLst>
                                    <p:set>
                                      <p:cBhvr>
                                        <p:cTn id="11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13"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15" dur="80"/>
                                        <p:tgtEl>
                                          <p:spTgt spid="9">
                                            <p:txEl>
                                              <p:pRg st="0" end="0"/>
                                            </p:txEl>
                                          </p:spTgt>
                                        </p:tgtEl>
                                        <p:attrNameLst>
                                          <p:attrName>fill.type</p:attrName>
                                        </p:attrNameLst>
                                      </p:cBhvr>
                                      <p:to>
                                        <p:strVal val="solid"/>
                                      </p:to>
                                    </p:set>
                                  </p:childTnLst>
                                </p:cTn>
                              </p:par>
                              <p:par>
                                <p:cTn id="116" presetID="0" presetClass="path" presetSubtype="0" accel="50000" decel="50000" fill="hold" nodeType="withEffect">
                                  <p:stCondLst>
                                    <p:cond delay="0"/>
                                  </p:stCondLst>
                                  <p:childTnLst>
                                    <p:animMotion origin="layout" path="M 1.05312 0.51086 C 1.05711 0.49468 1.04982 0.47711 1.04496 0.46185 C 1.04322 0.45631 1.04288 0.44983 1.03888 0.44567 C 1.03715 0.44382 1.03472 0.44382 1.03263 0.4429 C 1.02795 0.43319 1.02465 0.42741 1.01631 0.42371 C 1.00711 0.4073 1.00729 0.41354 0.99392 0.40476 C 0.98315 0.39759 0.9927 0.40083 0.98177 0.39667 C 0.97638 0.39459 0.96545 0.39112 0.96545 0.39112 C 0.95659 0.38372 0.94479 0.37771 0.93472 0.37494 C 0.92222 0.36338 0.92812 0.36685 0.90208 0.36685 C 0.86267 0.36685 0.82309 0.36847 0.78368 0.36939 C 0.77413 0.37031 0.76458 0.37031 0.7552 0.37216 C 0.74687 0.37378 0.73906 0.37841 0.73072 0.38025 C 0.7118 0.39297 0.68767 0.40453 0.66736 0.41285 C 0.65972 0.42325 0.65 0.42672 0.64079 0.43458 C 0.62916 0.45885 0.64479 0.43019 0.63072 0.44567 C 0.62812 0.44868 0.62673 0.45307 0.62447 0.45654 C 0.62447 0.45654 0.60937 0.47665 0.60625 0.48081 C 0.60416 0.48358 0.60381 0.48844 0.60208 0.49167 C 0.60034 0.49491 0.59774 0.49676 0.596 0.5 C 0.5868 0.5171 0.59739 0.50601 0.58576 0.51618 C 0.58281 0.5275 0.57777 0.5349 0.57152 0.54345 C 0.56788 0.55755 0.56232 0.57073 0.55729 0.58414 C 0.54392 0.62066 0.55538 0.59662 0.54895 0.61951 C 0.54791 0.6232 0.546 0.62667 0.54496 0.63037 C 0.5427 0.63846 0.53888 0.65487 0.53888 0.65487 C 0.53506 0.68955 0.52777 0.73324 0.54288 0.76352 C 0.54861 0.77508 0.5585 0.78571 0.56545 0.79611 C 0.57482 0.81044 0.58489 0.82524 0.59809 0.83402 C 0.61006 0.84211 0.60399 0.82963 0.6184 0.84234 C 0.62986 0.85228 0.62222 0.84674 0.64288 0.85598 C 0.64583 0.85737 0.64843 0.85945 0.65104 0.8613 C 0.65451 0.86384 0.65746 0.86754 0.66128 0.86939 C 0.66718 0.87216 0.67361 0.87286 0.67968 0.87494 C 0.6868 0.87748 0.6927 0.88395 0.7 0.8858 C 0.72951 0.8932 0.76006 0.89436 0.78993 0.89667 C 0.82656 0.89574 0.86336 0.89736 0.9 0.89389 C 0.90329 0.89366 0.9052 0.88788 0.90815 0.8858 C 0.91059 0.88418 0.91354 0.88395 0.91631 0.88303 C 0.92447 0.87609 0.93368 0.87355 0.94079 0.86407 C 0.94357 0.86037 0.94635 0.85714 0.94895 0.85321 C 0.95052 0.85067 0.95104 0.84674 0.95312 0.84512 C 0.95677 0.84211 0.96545 0.83957 0.96545 0.83957 C 0.97204 0.83356 0.96909 0.83402 0.97361 0.83402 " pathEditMode="relative" ptsTypes="fffffffffffffffffffffffffffffffffffffffffffA">
                                      <p:cBhvr>
                                        <p:cTn id="117" dur="2000" fill="hold"/>
                                        <p:tgtEl>
                                          <p:spTgt spid="25"/>
                                        </p:tgtEl>
                                        <p:attrNameLst>
                                          <p:attrName>ppt_x</p:attrName>
                                          <p:attrName>ppt_y</p:attrName>
                                        </p:attrNameLst>
                                      </p:cBhvr>
                                    </p:animMotion>
                                  </p:childTnLst>
                                </p:cTn>
                              </p:par>
                            </p:childTnLst>
                          </p:cTn>
                        </p:par>
                      </p:childTnLst>
                    </p:cTn>
                  </p:par>
                </p:childTnLst>
              </p:cTn>
              <p:nextCondLst>
                <p:cond evt="onClick" delay="0">
                  <p:tgtEl>
                    <p:spTgt spid="21514"/>
                  </p:tgtEl>
                </p:cond>
              </p:nextCondLst>
            </p:seq>
            <p:seq concurrent="1" nextAc="seek">
              <p:cTn id="118" restart="whenNotActive" fill="hold" evtFilter="cancelBubble" nodeType="interactiveSeq">
                <p:stCondLst>
                  <p:cond evt="onClick" delay="0">
                    <p:tgtEl>
                      <p:spTgt spid="27"/>
                    </p:tgtEl>
                  </p:cond>
                </p:stCondLst>
                <p:endSync evt="end" delay="0">
                  <p:rtn val="all"/>
                </p:endSync>
                <p:childTnLst>
                  <p:par>
                    <p:cTn id="119" fill="hold">
                      <p:stCondLst>
                        <p:cond delay="0"/>
                      </p:stCondLst>
                      <p:childTnLst>
                        <p:par>
                          <p:cTn id="120" fill="hold">
                            <p:stCondLst>
                              <p:cond delay="0"/>
                            </p:stCondLst>
                            <p:childTnLst>
                              <p:par>
                                <p:cTn id="121" presetID="35" presetClass="emph" presetSubtype="0" fill="hold" grpId="0" nodeType="clickEffect">
                                  <p:stCondLst>
                                    <p:cond delay="0"/>
                                  </p:stCondLst>
                                  <p:childTnLst>
                                    <p:anim calcmode="discrete" valueType="str">
                                      <p:cBhvr>
                                        <p:cTn id="122"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22"/>
                    </p:tgtEl>
                  </p:cond>
                </p:stCondLst>
                <p:endSync evt="end" delay="0">
                  <p:rtn val="all"/>
                </p:endSync>
                <p:childTnLst>
                  <p:par>
                    <p:cTn id="124" fill="hold">
                      <p:stCondLst>
                        <p:cond delay="0"/>
                      </p:stCondLst>
                      <p:childTnLst>
                        <p:par>
                          <p:cTn id="125" fill="hold">
                            <p:stCondLst>
                              <p:cond delay="0"/>
                            </p:stCondLst>
                            <p:childTnLst>
                              <p:par>
                                <p:cTn id="126" presetID="26" presetClass="emph" presetSubtype="0" fill="hold" grpId="1" nodeType="clickEffect">
                                  <p:stCondLst>
                                    <p:cond delay="0"/>
                                  </p:stCondLst>
                                  <p:childTnLst>
                                    <p:animEffect transition="out" filter="fade">
                                      <p:cBhvr>
                                        <p:cTn id="127" dur="500" tmFilter="0, 0; .2, .5; .8, .5; 1, 0"/>
                                        <p:tgtEl>
                                          <p:spTgt spid="22"/>
                                        </p:tgtEl>
                                      </p:cBhvr>
                                    </p:animEffect>
                                    <p:animScale>
                                      <p:cBhvr>
                                        <p:cTn id="128" dur="250"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14339" grpId="0"/>
      <p:bldP spid="19" grpId="0"/>
      <p:bldP spid="20" grpId="0"/>
      <p:bldP spid="21" grpId="0"/>
      <p:bldP spid="22" grpId="0"/>
      <p:bldP spid="22" grpId="1"/>
      <p:bldP spid="23" grpId="0"/>
      <p:bldP spid="24"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16387" name="Прямоугольник 2"/>
          <p:cNvSpPr>
            <a:spLocks noChangeArrowheads="1"/>
          </p:cNvSpPr>
          <p:nvPr/>
        </p:nvSpPr>
        <p:spPr bwMode="auto">
          <a:xfrm>
            <a:off x="304800" y="228600"/>
            <a:ext cx="2362200" cy="1077913"/>
          </a:xfrm>
          <a:prstGeom prst="rect">
            <a:avLst/>
          </a:prstGeom>
          <a:noFill/>
          <a:ln w="9525">
            <a:noFill/>
            <a:miter lim="800000"/>
            <a:headEnd/>
            <a:tailEnd/>
          </a:ln>
        </p:spPr>
        <p:txBody>
          <a:bodyPr>
            <a:spAutoFit/>
          </a:bodyPr>
          <a:lstStyle/>
          <a:p>
            <a:pPr eaLnBrk="0" hangingPunct="0">
              <a:defRPr/>
            </a:pPr>
            <a:r>
              <a:rPr lang="ru-RU" sz="3200" b="1" dirty="0">
                <a:solidFill>
                  <a:srgbClr val="003300"/>
                </a:solidFill>
                <a:latin typeface="+mj-lt"/>
                <a:cs typeface="Times New Roman" pitchFamily="18" charset="0"/>
              </a:rPr>
              <a:t>Конкурс</a:t>
            </a:r>
          </a:p>
          <a:p>
            <a:pPr eaLnBrk="0" hangingPunct="0">
              <a:defRPr/>
            </a:pPr>
            <a:r>
              <a:rPr lang="ru-RU" sz="3200" b="1" dirty="0">
                <a:solidFill>
                  <a:srgbClr val="003300"/>
                </a:solidFill>
                <a:latin typeface="+mj-lt"/>
                <a:cs typeface="Times New Roman" pitchFamily="18" charset="0"/>
              </a:rPr>
              <a:t>капитанов</a:t>
            </a:r>
          </a:p>
        </p:txBody>
      </p:sp>
      <p:sp>
        <p:nvSpPr>
          <p:cNvPr id="16388" name="Прямоугольник 3"/>
          <p:cNvSpPr>
            <a:spLocks noChangeArrowheads="1"/>
          </p:cNvSpPr>
          <p:nvPr/>
        </p:nvSpPr>
        <p:spPr bwMode="auto">
          <a:xfrm>
            <a:off x="2895600" y="152400"/>
            <a:ext cx="6248400" cy="708025"/>
          </a:xfrm>
          <a:prstGeom prst="rect">
            <a:avLst/>
          </a:prstGeom>
          <a:noFill/>
          <a:ln w="9525">
            <a:noFill/>
            <a:miter lim="800000"/>
            <a:headEnd/>
            <a:tailEnd/>
          </a:ln>
        </p:spPr>
        <p:txBody>
          <a:bodyPr>
            <a:spAutoFit/>
          </a:bodyPr>
          <a:lstStyle/>
          <a:p>
            <a:r>
              <a:rPr lang="ru-RU" altLang="ru-RU" sz="4000" b="1" i="1">
                <a:solidFill>
                  <a:srgbClr val="800000"/>
                </a:solidFill>
              </a:rPr>
              <a:t> Лес и прогноз погоды</a:t>
            </a:r>
            <a:r>
              <a:rPr lang="ru-RU" altLang="ru-RU" b="1" i="1">
                <a:solidFill>
                  <a:srgbClr val="800000"/>
                </a:solidFill>
              </a:rPr>
              <a:t>.</a:t>
            </a:r>
            <a:endParaRPr lang="ru-RU" altLang="ru-RU"/>
          </a:p>
        </p:txBody>
      </p:sp>
      <p:sp>
        <p:nvSpPr>
          <p:cNvPr id="16389" name="Прямоугольник 4"/>
          <p:cNvSpPr>
            <a:spLocks noChangeArrowheads="1"/>
          </p:cNvSpPr>
          <p:nvPr/>
        </p:nvSpPr>
        <p:spPr bwMode="auto">
          <a:xfrm>
            <a:off x="457200" y="1074738"/>
            <a:ext cx="8153400" cy="830262"/>
          </a:xfrm>
          <a:prstGeom prst="rect">
            <a:avLst/>
          </a:prstGeom>
          <a:noFill/>
          <a:ln w="9525">
            <a:noFill/>
            <a:miter lim="800000"/>
            <a:headEnd/>
            <a:tailEnd/>
          </a:ln>
        </p:spPr>
        <p:txBody>
          <a:bodyPr>
            <a:spAutoFit/>
          </a:bodyPr>
          <a:lstStyle/>
          <a:p>
            <a:r>
              <a:rPr lang="ru-RU" altLang="ru-RU" sz="2400">
                <a:solidFill>
                  <a:srgbClr val="800000"/>
                </a:solidFill>
              </a:rPr>
              <a:t>                                  Какой весна будет, если осенью листья березы начнут желтеть с верхушки? </a:t>
            </a:r>
          </a:p>
        </p:txBody>
      </p:sp>
      <p:sp>
        <p:nvSpPr>
          <p:cNvPr id="16390" name="Прямоугольник 5"/>
          <p:cNvSpPr>
            <a:spLocks noChangeArrowheads="1"/>
          </p:cNvSpPr>
          <p:nvPr/>
        </p:nvSpPr>
        <p:spPr bwMode="auto">
          <a:xfrm>
            <a:off x="990600" y="3886200"/>
            <a:ext cx="8305800" cy="461963"/>
          </a:xfrm>
          <a:prstGeom prst="rect">
            <a:avLst/>
          </a:prstGeom>
          <a:noFill/>
          <a:ln w="9525">
            <a:noFill/>
            <a:miter lim="800000"/>
            <a:headEnd/>
            <a:tailEnd/>
          </a:ln>
        </p:spPr>
        <p:txBody>
          <a:bodyPr>
            <a:spAutoFit/>
          </a:bodyPr>
          <a:lstStyle/>
          <a:p>
            <a:r>
              <a:rPr lang="ru-RU" altLang="ru-RU" sz="2400">
                <a:solidFill>
                  <a:srgbClr val="800000"/>
                </a:solidFill>
              </a:rPr>
              <a:t> Когда зацветает черемуха, жди…? </a:t>
            </a:r>
          </a:p>
        </p:txBody>
      </p:sp>
      <p:pic>
        <p:nvPicPr>
          <p:cNvPr id="12" name="Picture 19" descr="C:\Users\Вованвован\Desktop\jean_victor_balin_unknown_green.png"/>
          <p:cNvPicPr>
            <a:picLocks noChangeAspect="1" noChangeArrowheads="1"/>
          </p:cNvPicPr>
          <p:nvPr/>
        </p:nvPicPr>
        <p:blipFill>
          <a:blip r:embed="rId3"/>
          <a:srcRect/>
          <a:stretch>
            <a:fillRect/>
          </a:stretch>
        </p:blipFill>
        <p:spPr bwMode="auto">
          <a:xfrm>
            <a:off x="2557463" y="838200"/>
            <a:ext cx="719137" cy="719138"/>
          </a:xfrm>
          <a:prstGeom prst="rect">
            <a:avLst/>
          </a:prstGeom>
          <a:noFill/>
          <a:ln w="9525">
            <a:noFill/>
            <a:miter lim="800000"/>
            <a:headEnd/>
            <a:tailEnd/>
          </a:ln>
        </p:spPr>
      </p:pic>
      <p:sp>
        <p:nvSpPr>
          <p:cNvPr id="13" name="Прямоугольник 37"/>
          <p:cNvSpPr>
            <a:spLocks noChangeArrowheads="1"/>
          </p:cNvSpPr>
          <p:nvPr/>
        </p:nvSpPr>
        <p:spPr bwMode="auto">
          <a:xfrm>
            <a:off x="3375025" y="3043238"/>
            <a:ext cx="13112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4.Сухой</a:t>
            </a:r>
          </a:p>
        </p:txBody>
      </p:sp>
      <p:sp>
        <p:nvSpPr>
          <p:cNvPr id="15" name="Прямоугольник 38"/>
          <p:cNvSpPr>
            <a:spLocks noChangeArrowheads="1"/>
          </p:cNvSpPr>
          <p:nvPr/>
        </p:nvSpPr>
        <p:spPr bwMode="auto">
          <a:xfrm>
            <a:off x="3375025" y="2657475"/>
            <a:ext cx="14763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3.Теплой</a:t>
            </a:r>
          </a:p>
        </p:txBody>
      </p:sp>
      <p:sp>
        <p:nvSpPr>
          <p:cNvPr id="16" name="Прямоугольник 15"/>
          <p:cNvSpPr>
            <a:spLocks noChangeArrowheads="1"/>
          </p:cNvSpPr>
          <p:nvPr/>
        </p:nvSpPr>
        <p:spPr bwMode="auto">
          <a:xfrm>
            <a:off x="1085850" y="3043238"/>
            <a:ext cx="20605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2.Дождливой</a:t>
            </a:r>
          </a:p>
        </p:txBody>
      </p:sp>
      <p:sp>
        <p:nvSpPr>
          <p:cNvPr id="17" name="Прямоугольник 40"/>
          <p:cNvSpPr>
            <a:spLocks noChangeArrowheads="1"/>
          </p:cNvSpPr>
          <p:nvPr/>
        </p:nvSpPr>
        <p:spPr bwMode="auto">
          <a:xfrm>
            <a:off x="1066800" y="2657475"/>
            <a:ext cx="1847850"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Холодной</a:t>
            </a:r>
          </a:p>
        </p:txBody>
      </p:sp>
      <p:sp>
        <p:nvSpPr>
          <p:cNvPr id="18" name="Прямоугольник 41"/>
          <p:cNvSpPr>
            <a:spLocks noChangeArrowheads="1"/>
          </p:cNvSpPr>
          <p:nvPr/>
        </p:nvSpPr>
        <p:spPr bwMode="auto">
          <a:xfrm>
            <a:off x="5127625" y="2657475"/>
            <a:ext cx="16573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5.Поздней</a:t>
            </a:r>
          </a:p>
        </p:txBody>
      </p:sp>
      <p:sp>
        <p:nvSpPr>
          <p:cNvPr id="19" name="Прямоугольник 44"/>
          <p:cNvSpPr>
            <a:spLocks noChangeArrowheads="1"/>
          </p:cNvSpPr>
          <p:nvPr/>
        </p:nvSpPr>
        <p:spPr bwMode="auto">
          <a:xfrm>
            <a:off x="5141913" y="3043238"/>
            <a:ext cx="14906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6.Ранней</a:t>
            </a:r>
          </a:p>
        </p:txBody>
      </p:sp>
      <p:sp>
        <p:nvSpPr>
          <p:cNvPr id="27662" name="TextBox 24"/>
          <p:cNvSpPr txBox="1">
            <a:spLocks noChangeArrowheads="1"/>
          </p:cNvSpPr>
          <p:nvPr/>
        </p:nvSpPr>
        <p:spPr bwMode="auto">
          <a:xfrm>
            <a:off x="1066800" y="20526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21" name="Picture 25" descr="C:\Users\Вованвован\Desktop\73974667-vosklic__zeleniy.png"/>
          <p:cNvPicPr>
            <a:picLocks noChangeAspect="1" noChangeArrowheads="1"/>
          </p:cNvPicPr>
          <p:nvPr/>
        </p:nvPicPr>
        <p:blipFill>
          <a:blip r:embed="rId4"/>
          <a:srcRect/>
          <a:stretch>
            <a:fillRect/>
          </a:stretch>
        </p:blipFill>
        <p:spPr bwMode="auto">
          <a:xfrm>
            <a:off x="381000" y="1981200"/>
            <a:ext cx="520700" cy="520700"/>
          </a:xfrm>
          <a:prstGeom prst="rect">
            <a:avLst/>
          </a:prstGeom>
          <a:noFill/>
          <a:ln w="9525">
            <a:noFill/>
            <a:miter lim="800000"/>
            <a:headEnd/>
            <a:tailEnd/>
          </a:ln>
        </p:spPr>
      </p:pic>
      <p:pic>
        <p:nvPicPr>
          <p:cNvPr id="22" name="Picture 19" descr="C:\Users\Вованвован\Desktop\jean_victor_balin_unknown_green.png"/>
          <p:cNvPicPr>
            <a:picLocks noChangeAspect="1" noChangeArrowheads="1"/>
          </p:cNvPicPr>
          <p:nvPr/>
        </p:nvPicPr>
        <p:blipFill>
          <a:blip r:embed="rId3"/>
          <a:srcRect/>
          <a:stretch>
            <a:fillRect/>
          </a:stretch>
        </p:blipFill>
        <p:spPr bwMode="auto">
          <a:xfrm>
            <a:off x="347663" y="3700463"/>
            <a:ext cx="719137" cy="719137"/>
          </a:xfrm>
          <a:prstGeom prst="rect">
            <a:avLst/>
          </a:prstGeom>
          <a:noFill/>
          <a:ln w="9525">
            <a:noFill/>
            <a:miter lim="800000"/>
            <a:headEnd/>
            <a:tailEnd/>
          </a:ln>
        </p:spPr>
      </p:pic>
      <p:sp>
        <p:nvSpPr>
          <p:cNvPr id="23" name="Прямоугольник 37"/>
          <p:cNvSpPr>
            <a:spLocks noChangeArrowheads="1"/>
          </p:cNvSpPr>
          <p:nvPr/>
        </p:nvSpPr>
        <p:spPr bwMode="auto">
          <a:xfrm>
            <a:off x="3690938" y="5643563"/>
            <a:ext cx="14144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4.Засуху</a:t>
            </a:r>
          </a:p>
        </p:txBody>
      </p:sp>
      <p:sp>
        <p:nvSpPr>
          <p:cNvPr id="24" name="Прямоугольник 38"/>
          <p:cNvSpPr>
            <a:spLocks noChangeArrowheads="1"/>
          </p:cNvSpPr>
          <p:nvPr/>
        </p:nvSpPr>
        <p:spPr bwMode="auto">
          <a:xfrm>
            <a:off x="3690938" y="5257800"/>
            <a:ext cx="12223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3.Грозу</a:t>
            </a:r>
          </a:p>
        </p:txBody>
      </p:sp>
      <p:sp>
        <p:nvSpPr>
          <p:cNvPr id="25" name="Прямоугольник 24"/>
          <p:cNvSpPr>
            <a:spLocks noChangeArrowheads="1"/>
          </p:cNvSpPr>
          <p:nvPr/>
        </p:nvSpPr>
        <p:spPr bwMode="auto">
          <a:xfrm>
            <a:off x="1238250" y="5643563"/>
            <a:ext cx="2166938"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2.Потепление</a:t>
            </a:r>
          </a:p>
        </p:txBody>
      </p:sp>
      <p:sp>
        <p:nvSpPr>
          <p:cNvPr id="26" name="Прямоугольник 40"/>
          <p:cNvSpPr>
            <a:spLocks noChangeArrowheads="1"/>
          </p:cNvSpPr>
          <p:nvPr/>
        </p:nvSpPr>
        <p:spPr bwMode="auto">
          <a:xfrm>
            <a:off x="1219200" y="5257800"/>
            <a:ext cx="2357438"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Похолодание</a:t>
            </a:r>
          </a:p>
        </p:txBody>
      </p:sp>
      <p:sp>
        <p:nvSpPr>
          <p:cNvPr id="27" name="Прямоугольник 41"/>
          <p:cNvSpPr>
            <a:spLocks noChangeArrowheads="1"/>
          </p:cNvSpPr>
          <p:nvPr/>
        </p:nvSpPr>
        <p:spPr bwMode="auto">
          <a:xfrm>
            <a:off x="5280025" y="5257800"/>
            <a:ext cx="1189038"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5.Бурю</a:t>
            </a:r>
          </a:p>
        </p:txBody>
      </p:sp>
      <p:sp>
        <p:nvSpPr>
          <p:cNvPr id="28" name="Прямоугольник 44"/>
          <p:cNvSpPr>
            <a:spLocks noChangeArrowheads="1"/>
          </p:cNvSpPr>
          <p:nvPr/>
        </p:nvSpPr>
        <p:spPr bwMode="auto">
          <a:xfrm>
            <a:off x="5294313" y="5643563"/>
            <a:ext cx="1112837"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6.Град</a:t>
            </a:r>
          </a:p>
        </p:txBody>
      </p:sp>
      <p:sp>
        <p:nvSpPr>
          <p:cNvPr id="27671" name="TextBox 24"/>
          <p:cNvSpPr txBox="1">
            <a:spLocks noChangeArrowheads="1"/>
          </p:cNvSpPr>
          <p:nvPr/>
        </p:nvSpPr>
        <p:spPr bwMode="auto">
          <a:xfrm>
            <a:off x="1219200" y="45672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30" name="Picture 25" descr="C:\Users\Вованвован\Desktop\73974667-vosklic__zeleniy.png"/>
          <p:cNvPicPr>
            <a:picLocks noChangeAspect="1" noChangeArrowheads="1"/>
          </p:cNvPicPr>
          <p:nvPr/>
        </p:nvPicPr>
        <p:blipFill>
          <a:blip r:embed="rId4"/>
          <a:srcRect/>
          <a:stretch>
            <a:fillRect/>
          </a:stretch>
        </p:blipFill>
        <p:spPr bwMode="auto">
          <a:xfrm>
            <a:off x="469900" y="4572000"/>
            <a:ext cx="520700" cy="520700"/>
          </a:xfrm>
          <a:prstGeom prst="rect">
            <a:avLst/>
          </a:prstGeom>
          <a:noFill/>
          <a:ln w="9525">
            <a:noFill/>
            <a:miter lim="800000"/>
            <a:headEnd/>
            <a:tailEnd/>
          </a:ln>
        </p:spPr>
      </p:pic>
      <p:pic>
        <p:nvPicPr>
          <p:cNvPr id="31" name="Picture 2" descr="http://img15.nnm.ru/d/7/7/3/7/3941ad0cda35f105ca45232b368_prev.jpg"/>
          <p:cNvPicPr>
            <a:picLocks noChangeAspect="1" noChangeArrowheads="1"/>
          </p:cNvPicPr>
          <p:nvPr/>
        </p:nvPicPr>
        <p:blipFill>
          <a:blip r:embed="rId2"/>
          <a:srcRect l="19341" t="40543" b="45654"/>
          <a:stretch>
            <a:fillRect/>
          </a:stretch>
        </p:blipFill>
        <p:spPr bwMode="auto">
          <a:xfrm>
            <a:off x="0" y="2590800"/>
            <a:ext cx="9170988" cy="990600"/>
          </a:xfrm>
          <a:prstGeom prst="rect">
            <a:avLst/>
          </a:prstGeom>
          <a:noFill/>
          <a:ln w="9525">
            <a:noFill/>
            <a:miter lim="800000"/>
            <a:headEnd/>
            <a:tailEnd/>
          </a:ln>
        </p:spPr>
      </p:pic>
      <p:pic>
        <p:nvPicPr>
          <p:cNvPr id="32" name="Picture 2" descr="http://img15.nnm.ru/d/7/7/3/7/3941ad0cda35f105ca45232b368_prev.jpg"/>
          <p:cNvPicPr>
            <a:picLocks noChangeAspect="1" noChangeArrowheads="1"/>
          </p:cNvPicPr>
          <p:nvPr/>
        </p:nvPicPr>
        <p:blipFill>
          <a:blip r:embed="rId2"/>
          <a:srcRect l="19341" t="75580" r="5360"/>
          <a:stretch>
            <a:fillRect/>
          </a:stretch>
        </p:blipFill>
        <p:spPr bwMode="auto">
          <a:xfrm>
            <a:off x="0" y="5105400"/>
            <a:ext cx="8229600" cy="1752600"/>
          </a:xfrm>
          <a:prstGeom prst="rect">
            <a:avLst/>
          </a:prstGeom>
          <a:noFill/>
          <a:ln w="9525">
            <a:noFill/>
            <a:miter lim="800000"/>
            <a:headEnd/>
            <a:tailEnd/>
          </a:ln>
        </p:spPr>
      </p:pic>
      <p:sp>
        <p:nvSpPr>
          <p:cNvPr id="33" name="Управляющая кнопка: далее 32">
            <a:hlinkClick r:id="" action="ppaction://hlinkshowjump?jump=nextslide" highlightClick="1"/>
          </p:cNvPr>
          <p:cNvSpPr/>
          <p:nvPr/>
        </p:nvSpPr>
        <p:spPr>
          <a:xfrm>
            <a:off x="8329613" y="5943600"/>
            <a:ext cx="814387" cy="914400"/>
          </a:xfrm>
          <a:prstGeom prst="actionButtonForwardNex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4" name="Picture 4" descr="F:\картинки на эко\0_93e2f_fb30a8be_orig.png"/>
          <p:cNvPicPr>
            <a:picLocks noChangeAspect="1" noChangeArrowheads="1"/>
          </p:cNvPicPr>
          <p:nvPr/>
        </p:nvPicPr>
        <p:blipFill>
          <a:blip r:embed="rId5"/>
          <a:srcRect l="19666" t="5568" r="61555" b="75085"/>
          <a:stretch>
            <a:fillRect/>
          </a:stretch>
        </p:blipFill>
        <p:spPr bwMode="auto">
          <a:xfrm>
            <a:off x="-1905000" y="0"/>
            <a:ext cx="1905000" cy="1905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3.33333E-6 0.00578 C 0.01459 0.00092 0.02795 -0.00509 0.04289 -0.00786 C 0.05799 -0.01827 0.04358 -0.00971 0.06111 -0.01595 C 0.08438 -0.02428 0.10643 -0.03329 0.13056 -0.03768 C 0.14757 -0.03676 0.16476 -0.03884 0.1816 -0.03514 C 0.18542 -0.03422 0.18664 -0.02728 0.18976 -0.02428 C 0.19341 -0.02081 0.19809 -0.01942 0.20191 -0.01595 C 0.20886 -0.00255 0.20261 -0.01179 0.21424 -0.00255 C 0.22327 0.00462 0.23091 0.01502 0.2408 0.01941 C 0.25469 0.03791 0.24966 0.02935 0.25712 0.04369 C 0.25868 0.04993 0.2592 0.05686 0.26111 0.06287 C 0.26216 0.06588 0.26424 0.06796 0.26528 0.07096 C 0.26702 0.07605 0.26927 0.08714 0.26927 0.08737 C 0.26858 0.10448 0.26841 0.12159 0.26736 0.13892 C 0.26598 0.16273 0.25625 0.18469 0.25105 0.20688 C 0.24948 0.21405 0.24844 0.22145 0.24688 0.22861 C 0.24566 0.23416 0.24427 0.23948 0.24289 0.2448 C 0.24132 0.26676 0.24271 0.27485 0.23473 0.29103 C 0.229 0.31669 0.22188 0.34003 0.21841 0.36708 C 0.21667 0.38118 0.21598 0.38811 0.21025 0.39967 C 0.20712 0.42001 0.20226 0.43966 0.19792 0.45954 C 0.19653 0.46578 0.19375 0.4785 0.19375 0.47873 C 0.19445 0.53375 0.19323 0.58899 0.19584 0.64424 C 0.19601 0.64794 0.20018 0.64933 0.20191 0.65233 C 0.20434 0.65649 0.20573 0.66181 0.20816 0.66597 C 0.21771 0.68215 0.23073 0.68978 0.24289 0.70134 C 0.24792 0.70619 0.25226 0.71266 0.25712 0.71775 C 0.26164 0.7226 0.26667 0.72676 0.27136 0.73116 C 0.27344 0.7367 0.27466 0.74271 0.27743 0.74757 C 0.28507 0.76028 0.29861 0.76514 0.30816 0.77461 C 0.30973 0.78086 0.30868 0.78918 0.31216 0.7938 C 0.31407 0.79634 0.31754 0.79542 0.32032 0.79634 C 0.33368 0.8012 0.34202 0.80282 0.35712 0.80467 C 0.38316 0.81322 0.40764 0.81461 0.43473 0.8183 C 0.43941 0.819 0.44427 0.81969 0.44896 0.82085 C 0.46059 0.82339 0.48368 0.82917 0.48368 0.8294 C 0.63473 0.82824 0.79028 0.87055 0.93646 0.82085 C 0.94132 0.81692 0.94653 0.81414 0.95105 0.80998 C 0.96181 0.80027 0.96285 0.79265 0.97535 0.78825 C 0.98195 0.78247 0.99757 0.77554 1.00174 0.7693 C 1.00643 0.76259 1.01007 0.75497 1.01424 0.74757 C 1.01563 0.74503 1.01841 0.73948 1.01841 0.73971 C 1.02084 0.72908 1.02448 0.72006 1.02657 0.70943 C 1.02518 0.66782 1.02431 0.62621 1.0224 0.5846 C 1.02188 0.5779 1.02084 0.57119 1.01841 0.56541 C 1.01702 0.56195 1.01407 0.56033 1.01216 0.55732 C 1.0066 0.549 1.00313 0.5386 0.99792 0.53005 C 0.98716 0.51248 0.9691 0.50138 0.95295 0.49491 C 0.94341 0.48613 0.93351 0.48497 0.9224 0.48127 C 0.88907 0.4822 0.85573 0.48173 0.8224 0.48405 C 0.81806 0.48428 0.81424 0.48821 0.81007 0.48936 C 0.79063 0.49514 0.78282 0.49514 0.7632 0.49745 C 0.70521 0.52011 0.64532 0.50531 0.58559 0.503 C 0.55868 0.49306 0.52726 0.48428 0.50191 0.46763 C 0.49723 0.46463 0.49219 0.46278 0.48768 0.45954 C 0.47952 0.454 0.47431 0.44429 0.46528 0.44059 C 0.46111 0.43504 0.45712 0.42972 0.45295 0.42418 C 0.45087 0.4214 0.44688 0.41609 0.44688 0.41632 C 0.44219 0.4036 0.43941 0.39043 0.43473 0.37794 C 0.43646 0.34489 0.43091 0.33518 0.45504 0.32917 C 0.46702 0.32108 0.47639 0.32131 0.48976 0.3183 C 0.4967 0.31669 0.5033 0.31391 0.51025 0.31276 C 0.52848 0.30952 0.54688 0.30744 0.56528 0.30467 C 0.6125 0.29773 0.65851 0.28502 0.70591 0.28016 C 0.71823 0.26907 0.74202 0.26398 0.75712 0.26121 C 0.77118 0.25474 0.75591 0.26098 0.78368 0.25566 C 0.78646 0.2552 0.78907 0.25381 0.79184 0.25289 C 0.79393 0.25219 0.79584 0.25081 0.79792 0.25034 C 0.81476 0.24688 0.83195 0.24526 0.84896 0.24202 C 0.85712 0.2404 0.87361 0.23509 0.87952 0.23393 C 0.88837 0.23231 0.89723 0.23231 0.90591 0.23116 C 0.91007 0.23069 0.91424 0.22954 0.91841 0.22861 C 0.93611 0.22954 0.95382 0.22792 0.97118 0.23116 C 0.97431 0.23162 0.97518 0.23694 0.97743 0.23948 C 0.99393 0.25774 0.97153 0.22838 0.99184 0.25289 C 0.99618 0.25797 1.00382 0.2693 1.00382 0.26953 " pathEditMode="relative" rAng="0" ptsTypes="fffffffffffffffffffffffffffffffffffffffffffffffffffffffffffffffffffffffffffA">
                                      <p:cBhvr>
                                        <p:cTn id="11" dur="2000" fill="hold"/>
                                        <p:tgtEl>
                                          <p:spTgt spid="14"/>
                                        </p:tgtEl>
                                        <p:attrNameLst>
                                          <p:attrName>ppt_x</p:attrName>
                                          <p:attrName>ppt_y</p:attrName>
                                        </p:attrNameLst>
                                      </p:cBhvr>
                                      <p:rCtr x="513" y="41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7"/>
                                        </p:tgtEl>
                                      </p:cBhvr>
                                    </p:animEffect>
                                    <p:animScale>
                                      <p:cBhvr>
                                        <p:cTn id="17"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5"/>
                                        </p:tgtEl>
                                      </p:cBhvr>
                                    </p:animEffect>
                                    <p:animScale>
                                      <p:cBhvr>
                                        <p:cTn id="23"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3"/>
                                        </p:tgtEl>
                                      </p:cBhvr>
                                    </p:animEffect>
                                    <p:animScale>
                                      <p:cBhvr>
                                        <p:cTn id="2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6" presetClass="emph" presetSubtype="0" fill="hold" grpId="0" nodeType="clickEffect">
                                  <p:stCondLst>
                                    <p:cond delay="0"/>
                                  </p:stCondLst>
                                  <p:childTnLst>
                                    <p:animEffect transition="out" filter="fade">
                                      <p:cBhvr>
                                        <p:cTn id="34" dur="500" tmFilter="0, 0; .2, .5; .8, .5; 1, 0"/>
                                        <p:tgtEl>
                                          <p:spTgt spid="18"/>
                                        </p:tgtEl>
                                      </p:cBhvr>
                                    </p:animEffect>
                                    <p:animScale>
                                      <p:cBhvr>
                                        <p:cTn id="35"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6" restart="whenNotActive" fill="hold" evtFilter="cancelBubble" nodeType="interactiveSeq">
                <p:stCondLst>
                  <p:cond evt="onClick" delay="0">
                    <p:tgtEl>
                      <p:spTgt spid="19"/>
                    </p:tgtEl>
                  </p:cond>
                </p:stCondLst>
                <p:endSync evt="end" delay="0">
                  <p:rtn val="all"/>
                </p:endSync>
                <p:childTnLst>
                  <p:par>
                    <p:cTn id="37" fill="hold">
                      <p:stCondLst>
                        <p:cond delay="0"/>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0.02483 -2.79704E-6 C 0.05434 0.00208 0.09826 0.00231 0.1309 0.01087 C 0.15903 0.01826 0.18455 0.03583 0.2125 0.04069 C 0.22135 0.04462 0.23003 0.04808 0.23906 0.05155 C 0.24653 0.05433 0.26146 0.05964 0.26146 0.05987 C 0.29063 0.05779 0.30451 0.0675 0.31858 0.03791 C 0.32292 0.01572 0.32292 0.02011 0.31858 -0.01641 C 0.31771 -0.02358 0.30955 -0.02889 0.30642 -0.03259 C 0.28715 -0.05501 0.26198 -0.06518 0.23698 -0.07073 C 0.2349 -0.07166 0.23281 -0.07212 0.2309 -0.07351 C 0.22882 -0.07489 0.22726 -0.07882 0.22483 -0.07882 C 0.16771 -0.08137 0.11042 -0.08067 0.0533 -0.0816 C 0.03941 -0.08622 0.05069 -0.08275 0.0349 -0.08691 C 0.02813 -0.08876 0.01458 -0.09246 0.01458 -0.09223 C 0.00087 -0.10171 -0.01424 -0.10587 -0.0283 -0.11419 C -0.03108 -0.11581 -0.03385 -0.11766 -0.03646 -0.11974 C -0.03854 -0.12136 -0.04028 -0.12367 -0.04253 -0.12505 C -0.05122 -0.13083 -0.06042 -0.13569 -0.0691 -0.14147 C -0.07378 -0.14447 -0.08368 -0.14586 -0.0875 -0.14678 C -0.09028 -0.14748 -0.09306 -0.14817 -0.09566 -0.14956 C -0.09844 -0.15094 -0.10087 -0.15372 -0.10382 -0.15487 C -0.10851 -0.15649 -0.11337 -0.15672 -0.11806 -0.15765 C -0.13924 -0.16736 -0.16024 -0.17568 -0.17326 -0.20111 C -0.16354 -0.21983 -0.14392 -0.21937 -0.1283 -0.22284 C -0.07708 -0.22122 -0.04913 -0.22214 -0.0059 -0.21475 C 0.00868 -0.20827 0.00278 -0.21243 0.0125 -0.20388 C 0.02188 -0.18701 0.02795 -0.18816 0.04306 -0.18493 C 0.0526 -0.18053 0.06198 -0.17499 0.0717 -0.17129 C 0.09809 -0.16135 0.12639 -0.16112 0.1533 -0.15233 C 0.18819 -0.15441 0.19618 -0.13985 0.20226 -0.17406 C 0.19774 -0.18631 0.19861 -0.19094 0.1901 -0.19833 C 0.18941 -0.20111 0.18906 -0.20411 0.18802 -0.20665 C 0.18698 -0.20966 0.18507 -0.21174 0.18403 -0.21475 C 0.17726 -0.23532 0.18351 -0.22653 0.17778 -0.2337 " pathEditMode="relative" rAng="0" ptsTypes="fffffffffffffffffffffffffffffffffA">
                                      <p:cBhvr>
                                        <p:cTn id="40" dur="2000" fill="hold"/>
                                        <p:tgtEl>
                                          <p:spTgt spid="19"/>
                                        </p:tgtEl>
                                        <p:attrNameLst>
                                          <p:attrName>ppt_x</p:attrName>
                                          <p:attrName>ppt_y</p:attrName>
                                        </p:attrNameLst>
                                      </p:cBhvr>
                                      <p:rCtr x="50" y="-84"/>
                                    </p:animMotion>
                                  </p:childTnLst>
                                </p:cTn>
                              </p:par>
                            </p:childTnLst>
                          </p:cTn>
                        </p:par>
                      </p:childTnLst>
                    </p:cTn>
                  </p:par>
                </p:childTnLst>
              </p:cTn>
              <p:nextCondLst>
                <p:cond evt="onClick" delay="0">
                  <p:tgtEl>
                    <p:spTgt spid="19"/>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16"/>
                                        </p:tgtEl>
                                      </p:cBhvr>
                                    </p:animEffect>
                                    <p:animScale>
                                      <p:cBhvr>
                                        <p:cTn id="46"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35" presetClass="emph" presetSubtype="0" fill="hold" nodeType="clickEffect">
                                  <p:stCondLst>
                                    <p:cond delay="0"/>
                                  </p:stCondLst>
                                  <p:childTnLst>
                                    <p:anim calcmode="discrete" valueType="str">
                                      <p:cBhvr>
                                        <p:cTn id="51"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52" fill="hold">
                            <p:stCondLst>
                              <p:cond delay="100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16389"/>
                                        </p:tgtEl>
                                        <p:attrNameLst>
                                          <p:attrName>style.visibility</p:attrName>
                                        </p:attrNameLst>
                                      </p:cBhvr>
                                      <p:to>
                                        <p:strVal val="visible"/>
                                      </p:to>
                                    </p:set>
                                    <p:anim calcmode="discrete" valueType="clr">
                                      <p:cBhvr override="childStyle">
                                        <p:cTn id="55" dur="8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6389"/>
                                        </p:tgtEl>
                                        <p:attrNameLst>
                                          <p:attrName>fillcolor</p:attrName>
                                        </p:attrNameLst>
                                      </p:cBhvr>
                                      <p:tavLst>
                                        <p:tav tm="0">
                                          <p:val>
                                            <p:clrVal>
                                              <a:schemeClr val="accent2"/>
                                            </p:clrVal>
                                          </p:val>
                                        </p:tav>
                                        <p:tav tm="50000">
                                          <p:val>
                                            <p:clrVal>
                                              <a:schemeClr val="hlink"/>
                                            </p:clrVal>
                                          </p:val>
                                        </p:tav>
                                      </p:tavLst>
                                    </p:anim>
                                    <p:set>
                                      <p:cBhvr>
                                        <p:cTn id="57" dur="80"/>
                                        <p:tgtEl>
                                          <p:spTgt spid="16389"/>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6390"/>
                                        </p:tgtEl>
                                        <p:attrNameLst>
                                          <p:attrName>style.visibility</p:attrName>
                                        </p:attrNameLst>
                                      </p:cBhvr>
                                      <p:to>
                                        <p:strVal val="visible"/>
                                      </p:to>
                                    </p:set>
                                    <p:anim calcmode="discrete" valueType="clr">
                                      <p:cBhvr override="childStyle">
                                        <p:cTn id="63" dur="80"/>
                                        <p:tgtEl>
                                          <p:spTgt spid="16390"/>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6390"/>
                                        </p:tgtEl>
                                        <p:attrNameLst>
                                          <p:attrName>fillcolor</p:attrName>
                                        </p:attrNameLst>
                                      </p:cBhvr>
                                      <p:tavLst>
                                        <p:tav tm="0">
                                          <p:val>
                                            <p:clrVal>
                                              <a:schemeClr val="accent2"/>
                                            </p:clrVal>
                                          </p:val>
                                        </p:tav>
                                        <p:tav tm="50000">
                                          <p:val>
                                            <p:clrVal>
                                              <a:schemeClr val="hlink"/>
                                            </p:clrVal>
                                          </p:val>
                                        </p:tav>
                                      </p:tavLst>
                                    </p:anim>
                                    <p:set>
                                      <p:cBhvr>
                                        <p:cTn id="65" dur="80"/>
                                        <p:tgtEl>
                                          <p:spTgt spid="16390"/>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35" presetClass="emph" presetSubtype="0" fill="hold" nodeType="clickEffect">
                                  <p:stCondLst>
                                    <p:cond delay="0"/>
                                  </p:stCondLst>
                                  <p:childTnLst>
                                    <p:anim calcmode="discrete" valueType="str">
                                      <p:cBhvr>
                                        <p:cTn id="69" dur="1000" fill="hold"/>
                                        <p:tgtEl>
                                          <p:spTgt spid="22"/>
                                        </p:tgtEl>
                                        <p:attrNameLst>
                                          <p:attrName>style.visibility</p:attrName>
                                        </p:attrNameLst>
                                      </p:cBhvr>
                                      <p:tavLst>
                                        <p:tav tm="0">
                                          <p:val>
                                            <p:strVal val="hidden"/>
                                          </p:val>
                                        </p:tav>
                                        <p:tav tm="50000">
                                          <p:val>
                                            <p:strVal val="visible"/>
                                          </p:val>
                                        </p:tav>
                                      </p:tavLst>
                                    </p:anim>
                                  </p:childTnLst>
                                </p:cTn>
                              </p:par>
                            </p:childTnLst>
                          </p:cTn>
                        </p:par>
                      </p:childTnLst>
                    </p:cTn>
                  </p:par>
                </p:childTnLst>
              </p:cTn>
              <p:nextCondLst>
                <p:cond evt="onClick" delay="0">
                  <p:tgtEl>
                    <p:spTgt spid="22"/>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24"/>
                                        </p:tgtEl>
                                      </p:cBhvr>
                                    </p:animEffect>
                                    <p:animScale>
                                      <p:cBhvr>
                                        <p:cTn id="7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76" restart="whenNotActive" fill="hold" evtFilter="cancelBubble" nodeType="interactiveSeq">
                <p:stCondLst>
                  <p:cond evt="onClick" delay="0">
                    <p:tgtEl>
                      <p:spTgt spid="23"/>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23"/>
                                        </p:tgtEl>
                                      </p:cBhvr>
                                    </p:animEffect>
                                    <p:animScale>
                                      <p:cBhvr>
                                        <p:cTn id="81"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82" restart="whenNotActive" fill="hold" evtFilter="cancelBubble" nodeType="interactiveSeq">
                <p:stCondLst>
                  <p:cond evt="onClick" delay="0">
                    <p:tgtEl>
                      <p:spTgt spid="27"/>
                    </p:tgtEl>
                  </p:cond>
                </p:stCondLst>
                <p:endSync evt="end" delay="0">
                  <p:rtn val="all"/>
                </p:endSync>
                <p:childTnLst>
                  <p:par>
                    <p:cTn id="83" fill="hold">
                      <p:stCondLst>
                        <p:cond delay="0"/>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27"/>
                                        </p:tgtEl>
                                      </p:cBhvr>
                                    </p:animEffect>
                                    <p:animScale>
                                      <p:cBhvr>
                                        <p:cTn id="87" dur="250" autoRev="1" fill="hold"/>
                                        <p:tgtEl>
                                          <p:spTgt spid="27"/>
                                        </p:tgtEl>
                                      </p:cBhvr>
                                      <p:by x="105000" y="105000"/>
                                    </p:animScale>
                                  </p:childTnLst>
                                </p:cTn>
                              </p:par>
                            </p:childTnLst>
                          </p:cTn>
                        </p:par>
                      </p:childTnLst>
                    </p:cTn>
                  </p:par>
                </p:childTnLst>
              </p:cTn>
              <p:nextCondLst>
                <p:cond evt="onClick" delay="0">
                  <p:tgtEl>
                    <p:spTgt spid="27"/>
                  </p:tgtEl>
                </p:cond>
              </p:nextCondLst>
            </p:seq>
            <p:seq concurrent="1" nextAc="seek">
              <p:cTn id="88" restart="whenNotActive" fill="hold" evtFilter="cancelBubble" nodeType="interactiveSeq">
                <p:stCondLst>
                  <p:cond evt="onClick" delay="0">
                    <p:tgtEl>
                      <p:spTgt spid="25"/>
                    </p:tgtEl>
                  </p:cond>
                </p:stCondLst>
                <p:endSync evt="end" delay="0">
                  <p:rtn val="all"/>
                </p:endSync>
                <p:childTnLst>
                  <p:par>
                    <p:cTn id="89" fill="hold">
                      <p:stCondLst>
                        <p:cond delay="0"/>
                      </p:stCondLst>
                      <p:childTnLst>
                        <p:par>
                          <p:cTn id="90" fill="hold">
                            <p:stCondLst>
                              <p:cond delay="0"/>
                            </p:stCondLst>
                            <p:childTnLst>
                              <p:par>
                                <p:cTn id="91" presetID="26" presetClass="emph" presetSubtype="0" fill="hold" grpId="0" nodeType="clickEffect">
                                  <p:stCondLst>
                                    <p:cond delay="0"/>
                                  </p:stCondLst>
                                  <p:childTnLst>
                                    <p:animEffect transition="out" filter="fade">
                                      <p:cBhvr>
                                        <p:cTn id="92" dur="500" tmFilter="0, 0; .2, .5; .8, .5; 1, 0"/>
                                        <p:tgtEl>
                                          <p:spTgt spid="25"/>
                                        </p:tgtEl>
                                      </p:cBhvr>
                                    </p:animEffect>
                                    <p:animScale>
                                      <p:cBhvr>
                                        <p:cTn id="93" dur="250" autoRev="1" fill="hold"/>
                                        <p:tgtEl>
                                          <p:spTgt spid="25"/>
                                        </p:tgtEl>
                                      </p:cBhvr>
                                      <p:by x="105000" y="105000"/>
                                    </p:animScale>
                                  </p:childTnLst>
                                </p:cTn>
                              </p:par>
                            </p:childTnLst>
                          </p:cTn>
                        </p:par>
                      </p:childTnLst>
                    </p:cTn>
                  </p:par>
                </p:childTnLst>
              </p:cTn>
              <p:nextCondLst>
                <p:cond evt="onClick" delay="0">
                  <p:tgtEl>
                    <p:spTgt spid="25"/>
                  </p:tgtEl>
                </p:cond>
              </p:nextCondLst>
            </p:seq>
            <p:seq concurrent="1" nextAc="seek">
              <p:cTn id="94" restart="whenNotActive" fill="hold" evtFilter="cancelBubble" nodeType="interactiveSeq">
                <p:stCondLst>
                  <p:cond evt="onClick" delay="0">
                    <p:tgtEl>
                      <p:spTgt spid="28"/>
                    </p:tgtEl>
                  </p:cond>
                </p:stCondLst>
                <p:endSync evt="end" delay="0">
                  <p:rtn val="all"/>
                </p:endSync>
                <p:childTnLst>
                  <p:par>
                    <p:cTn id="95" fill="hold">
                      <p:stCondLst>
                        <p:cond delay="0"/>
                      </p:stCondLst>
                      <p:childTnLst>
                        <p:par>
                          <p:cTn id="96" fill="hold">
                            <p:stCondLst>
                              <p:cond delay="0"/>
                            </p:stCondLst>
                            <p:childTnLst>
                              <p:par>
                                <p:cTn id="97" presetID="26" presetClass="emph" presetSubtype="0" fill="hold" grpId="0" nodeType="clickEffect">
                                  <p:stCondLst>
                                    <p:cond delay="0"/>
                                  </p:stCondLst>
                                  <p:childTnLst>
                                    <p:animEffect transition="out" filter="fade">
                                      <p:cBhvr>
                                        <p:cTn id="98" dur="500" tmFilter="0, 0; .2, .5; .8, .5; 1, 0"/>
                                        <p:tgtEl>
                                          <p:spTgt spid="28"/>
                                        </p:tgtEl>
                                      </p:cBhvr>
                                    </p:animEffect>
                                    <p:animScale>
                                      <p:cBhvr>
                                        <p:cTn id="99"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100" restart="whenNotActive" fill="hold" evtFilter="cancelBubble" nodeType="interactiveSeq">
                <p:stCondLst>
                  <p:cond evt="onClick" delay="0">
                    <p:tgtEl>
                      <p:spTgt spid="26"/>
                    </p:tgtEl>
                  </p:cond>
                </p:stCondLst>
                <p:endSync evt="end" delay="0">
                  <p:rtn val="all"/>
                </p:endSync>
                <p:childTnLst>
                  <p:par>
                    <p:cTn id="101" fill="hold">
                      <p:stCondLst>
                        <p:cond delay="0"/>
                      </p:stCondLst>
                      <p:childTnLst>
                        <p:par>
                          <p:cTn id="102" fill="hold">
                            <p:stCondLst>
                              <p:cond delay="0"/>
                            </p:stCondLst>
                            <p:childTnLst>
                              <p:par>
                                <p:cTn id="103" presetID="0" presetClass="path" presetSubtype="0" accel="50000" decel="50000" fill="hold" grpId="0" nodeType="clickEffect">
                                  <p:stCondLst>
                                    <p:cond delay="0"/>
                                  </p:stCondLst>
                                  <p:childTnLst>
                                    <p:animMotion origin="layout" path="M -2.77778E-6 0.00786 C 0.0066 0.00231 0.01302 -0.00231 0.02049 -0.00578 C 0.06806 -0.003 0.1158 -0.00162 0.16337 0.00254 C 0.17587 0.0037 0.18785 0.01387 0.2 0.01595 C 0.22448 0.02011 0.24913 0.02104 0.27361 0.02427 C 0.30816 0.03722 0.3441 0.03444 0.37969 0.03768 C 0.41424 0.04554 0.35764 0.03329 0.42049 0.04323 C 0.429 0.04462 0.43837 0.0497 0.44705 0.05132 C 0.46285 0.05849 0.47726 0.06496 0.49393 0.06773 C 0.51667 0.07744 0.50191 0.07259 0.53889 0.07582 C 0.54844 0.0749 0.55799 0.0749 0.56736 0.07305 C 0.5717 0.07212 0.57969 0.06773 0.57969 0.06796 C 0.59549 0.05363 0.5908 0.05802 0.6 0.03768 C 0.60243 0.03213 0.60538 0.02682 0.60816 0.0215 C 0.60955 0.01873 0.61233 0.01341 0.61233 0.01364 C 0.61163 -0.00393 0.61268 -0.0215 0.61025 -0.03837 C 0.60955 -0.04276 0.59757 -0.04623 0.59601 -0.04646 C 0.57552 -0.04808 0.55521 -0.04831 0.53473 -0.04924 C 0.52118 -0.05224 0.50747 -0.05432 0.49393 -0.05733 C 0.48854 -0.05964 0.48282 -0.06033 0.47761 -0.06287 C 0.47535 -0.06403 0.47361 -0.0668 0.47153 -0.06819 C 0.45955 -0.07605 0.44584 -0.08299 0.43282 -0.08715 C 0.41997 -0.09847 0.41702 -0.11465 0.41233 -0.13338 C 0.41302 -0.14147 0.41216 -0.15025 0.41441 -0.15788 C 0.41528 -0.16042 0.41841 -0.15996 0.42049 -0.16065 C 0.43473 -0.16505 0.44913 -0.16759 0.46337 -0.17152 C 0.48212 -0.18793 0.51719 -0.18585 0.53473 -0.1877 C 0.54271 -0.19487 0.54861 -0.19602 0.5592 -0.19602 " pathEditMode="relative" rAng="0" ptsTypes="fffffffffffffffffffffffffffA">
                                      <p:cBhvr>
                                        <p:cTn id="104" dur="2000" fill="hold"/>
                                        <p:tgtEl>
                                          <p:spTgt spid="26"/>
                                        </p:tgtEl>
                                        <p:attrNameLst>
                                          <p:attrName>ppt_x</p:attrName>
                                          <p:attrName>ppt_y</p:attrName>
                                        </p:attrNameLst>
                                      </p:cBhvr>
                                      <p:rCtr x="306" y="-67"/>
                                    </p:animMotion>
                                  </p:childTnLst>
                                </p:cTn>
                              </p:par>
                            </p:childTnLst>
                          </p:cTn>
                        </p:par>
                      </p:childTnLst>
                    </p:cTn>
                  </p:par>
                </p:childTnLst>
              </p:cTn>
              <p:nextCondLst>
                <p:cond evt="onClick" delay="0">
                  <p:tgtEl>
                    <p:spTgt spid="26"/>
                  </p:tgtEl>
                </p:cond>
              </p:nextCondLst>
            </p:seq>
            <p:seq concurrent="1" nextAc="seek">
              <p:cTn id="105" restart="whenNotActive" fill="hold" evtFilter="cancelBubble" nodeType="interactiveSeq">
                <p:stCondLst>
                  <p:cond evt="onClick" delay="0">
                    <p:tgtEl>
                      <p:spTgt spid="21"/>
                    </p:tgtEl>
                  </p:cond>
                </p:stCondLst>
                <p:endSync evt="end" delay="0">
                  <p:rtn val="all"/>
                </p:endSync>
                <p:childTnLst>
                  <p:par>
                    <p:cTn id="106" fill="hold">
                      <p:stCondLst>
                        <p:cond delay="0"/>
                      </p:stCondLst>
                      <p:childTnLst>
                        <p:par>
                          <p:cTn id="107" fill="hold">
                            <p:stCondLst>
                              <p:cond delay="0"/>
                            </p:stCondLst>
                            <p:childTnLst>
                              <p:par>
                                <p:cTn id="108" presetID="35" presetClass="emph" presetSubtype="0" fill="hold" nodeType="afterEffect">
                                  <p:stCondLst>
                                    <p:cond delay="0"/>
                                  </p:stCondLst>
                                  <p:childTnLst>
                                    <p:anim calcmode="discrete" valueType="str">
                                      <p:cBhvr>
                                        <p:cTn id="109" dur="1000" fill="hold"/>
                                        <p:tgtEl>
                                          <p:spTgt spid="21"/>
                                        </p:tgtEl>
                                        <p:attrNameLst>
                                          <p:attrName>style.visibility</p:attrName>
                                        </p:attrNameLst>
                                      </p:cBhvr>
                                      <p:tavLst>
                                        <p:tav tm="0">
                                          <p:val>
                                            <p:strVal val="hidden"/>
                                          </p:val>
                                        </p:tav>
                                        <p:tav tm="50000">
                                          <p:val>
                                            <p:strVal val="visible"/>
                                          </p:val>
                                        </p:tav>
                                      </p:tavLst>
                                    </p:anim>
                                  </p:childTnLst>
                                </p:cTn>
                              </p:par>
                            </p:childTnLst>
                          </p:cTn>
                        </p:par>
                        <p:par>
                          <p:cTn id="110" fill="hold">
                            <p:stCondLst>
                              <p:cond delay="1000"/>
                            </p:stCondLst>
                            <p:childTnLst>
                              <p:par>
                                <p:cTn id="111" presetID="10" presetClass="exit" presetSubtype="0" fill="hold" nodeType="afterEffect">
                                  <p:stCondLst>
                                    <p:cond delay="0"/>
                                  </p:stCondLst>
                                  <p:childTnLst>
                                    <p:animEffect transition="out" filter="fade">
                                      <p:cBhvr>
                                        <p:cTn id="112" dur="2000"/>
                                        <p:tgtEl>
                                          <p:spTgt spid="31"/>
                                        </p:tgtEl>
                                      </p:cBhvr>
                                    </p:animEffect>
                                    <p:set>
                                      <p:cBhvr>
                                        <p:cTn id="113" dur="1" fill="hold">
                                          <p:stCondLst>
                                            <p:cond delay="1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14" restart="whenNotActive" fill="hold" evtFilter="cancelBubble" nodeType="interactiveSeq">
                <p:stCondLst>
                  <p:cond evt="onClick" delay="0">
                    <p:tgtEl>
                      <p:spTgt spid="30"/>
                    </p:tgtEl>
                  </p:cond>
                </p:stCondLst>
                <p:endSync evt="end" delay="0">
                  <p:rtn val="all"/>
                </p:endSync>
                <p:childTnLst>
                  <p:par>
                    <p:cTn id="115" fill="hold">
                      <p:stCondLst>
                        <p:cond delay="0"/>
                      </p:stCondLst>
                      <p:childTnLst>
                        <p:par>
                          <p:cTn id="116" fill="hold">
                            <p:stCondLst>
                              <p:cond delay="0"/>
                            </p:stCondLst>
                            <p:childTnLst>
                              <p:par>
                                <p:cTn id="117" presetID="35" presetClass="emph" presetSubtype="0" fill="hold" nodeType="clickEffect">
                                  <p:stCondLst>
                                    <p:cond delay="0"/>
                                  </p:stCondLst>
                                  <p:childTnLst>
                                    <p:anim calcmode="discrete" valueType="str">
                                      <p:cBhvr>
                                        <p:cTn id="118" dur="1000" fill="hold"/>
                                        <p:tgtEl>
                                          <p:spTgt spid="30"/>
                                        </p:tgtEl>
                                        <p:attrNameLst>
                                          <p:attrName>style.visibility</p:attrName>
                                        </p:attrNameLst>
                                      </p:cBhvr>
                                      <p:tavLst>
                                        <p:tav tm="0">
                                          <p:val>
                                            <p:strVal val="hidden"/>
                                          </p:val>
                                        </p:tav>
                                        <p:tav tm="50000">
                                          <p:val>
                                            <p:strVal val="visible"/>
                                          </p:val>
                                        </p:tav>
                                      </p:tavLst>
                                    </p:anim>
                                  </p:childTnLst>
                                </p:cTn>
                              </p:par>
                            </p:childTnLst>
                          </p:cTn>
                        </p:par>
                        <p:par>
                          <p:cTn id="119" fill="hold">
                            <p:stCondLst>
                              <p:cond delay="1000"/>
                            </p:stCondLst>
                            <p:childTnLst>
                              <p:par>
                                <p:cTn id="120" presetID="10" presetClass="exit" presetSubtype="0" fill="hold" nodeType="afterEffect">
                                  <p:stCondLst>
                                    <p:cond delay="0"/>
                                  </p:stCondLst>
                                  <p:childTnLst>
                                    <p:animEffect transition="out" filter="fade">
                                      <p:cBhvr>
                                        <p:cTn id="121" dur="2000"/>
                                        <p:tgtEl>
                                          <p:spTgt spid="32"/>
                                        </p:tgtEl>
                                      </p:cBhvr>
                                    </p:animEffect>
                                    <p:set>
                                      <p:cBhvr>
                                        <p:cTn id="122" dur="1" fill="hold">
                                          <p:stCondLst>
                                            <p:cond delay="1999"/>
                                          </p:stCondLst>
                                        </p:cTn>
                                        <p:tgtEl>
                                          <p:spTgt spid="32"/>
                                        </p:tgtEl>
                                        <p:attrNameLst>
                                          <p:attrName>style.visibility</p:attrName>
                                        </p:attrNameLst>
                                      </p:cBhvr>
                                      <p:to>
                                        <p:strVal val="hidden"/>
                                      </p:to>
                                    </p:set>
                                  </p:childTnLst>
                                </p:cTn>
                              </p:par>
                              <p:par>
                                <p:cTn id="123" presetID="0" presetClass="path" presetSubtype="0" accel="50000" decel="50000" fill="hold" nodeType="withEffect">
                                  <p:stCondLst>
                                    <p:cond delay="0"/>
                                  </p:stCondLst>
                                  <p:childTnLst>
                                    <p:animMotion origin="layout" path="M 0.98195 0.2129 C 0.98125 0.19648 0.98108 0.18007 0.97986 0.16389 C 0.97917 0.15302 0.97466 0.14401 0.9717 0.13407 C 0.96268 0.10402 0.94931 0.07443 0.92483 0.06333 C 0.91667 0.04738 0.92605 0.06172 0.91042 0.05247 C 0.90452 0.049 0.89983 0.04276 0.8941 0.03883 C 0.75105 0.04623 0.82657 0.04068 0.76563 0.05247 C 0.74896 0.0638 0.73004 0.06611 0.7125 0.0742 C 0.70764 0.07651 0.70313 0.08021 0.69827 0.08229 C 0.69289 0.0846 0.68733 0.08576 0.68195 0.08784 C 0.67778 0.08946 0.66962 0.09315 0.66962 0.09339 C 0.66511 0.09731 0.65955 0.0994 0.65539 0.10425 C 0.65278 0.10725 0.65209 0.11234 0.64931 0.11511 C 0.64514 0.11928 0.63039 0.12667 0.62483 0.12852 C 0.61598 0.14031 0.60677 0.14054 0.59827 0.15025 C 0.57327 0.17868 0.61268 0.13985 0.5757 0.17475 C 0.57066 0.17938 0.55938 0.18562 0.55938 0.18585 C 0.55052 0.19741 0.5415 0.20134 0.53091 0.21012 C 0.52622 0.21405 0.52084 0.21891 0.51667 0.22376 C 0.51441 0.2263 0.51302 0.23023 0.51042 0.23185 C 0.5073 0.23393 0.50365 0.2337 0.50035 0.23462 C 0.48976 0.24364 0.47917 0.25289 0.46754 0.25913 C 0.46077 0.26814 0.45573 0.26976 0.44723 0.27531 C 0.43941 0.28571 0.429 0.29172 0.41858 0.29704 C 0.40938 0.31576 0.4217 0.29403 0.40434 0.31068 C 0.40243 0.31253 0.40209 0.31645 0.40035 0.31877 C 0.39861 0.32108 0.39618 0.32247 0.3941 0.32431 C 0.37535 0.35806 0.39896 0.3183 0.38195 0.3405 C 0.37587 0.34836 0.37257 0.36153 0.36754 0.37055 C 0.36511 0.38072 0.36389 0.38881 0.35938 0.39759 C 0.35417 0.4429 0.35695 0.48566 0.36754 0.52797 C 0.36841 0.5312 0.37014 0.54345 0.3717 0.54715 C 0.37674 0.55917 0.38351 0.57004 0.38802 0.58229 C 0.39566 0.60263 0.38282 0.57651 0.3941 0.60148 C 0.39653 0.60702 0.39948 0.61234 0.40226 0.61766 C 0.40365 0.62043 0.40643 0.62575 0.40643 0.62598 C 0.40712 0.62945 0.4073 0.63338 0.40851 0.63684 C 0.41077 0.64262 0.41667 0.65302 0.41667 0.65326 C 0.42032 0.66805 0.42674 0.67753 0.4349 0.68839 C 0.43993 0.70804 0.43264 0.68377 0.44306 0.70457 C 0.44427 0.70712 0.44375 0.71058 0.44514 0.7129 C 0.44723 0.71636 0.45087 0.71775 0.4533 0.72099 C 0.46268 0.73324 0.45174 0.72653 0.46355 0.73185 C 0.48455 0.75196 0.49844 0.7693 0.52483 0.77531 C 0.55243 0.78802 0.53264 0.78063 0.58594 0.7834 C 0.66146 0.78247 0.73698 0.7834 0.8125 0.78086 C 0.82049 0.78063 0.82726 0.77253 0.8349 0.76999 C 0.85868 0.76213 0.88403 0.76814 0.90851 0.76722 C 0.91667 0.7589 0.92361 0.75242 0.93091 0.74271 C 0.92934 0.71798 0.92813 0.69579 0.92275 0.67198 C 0.92205 0.66921 0.92275 0.66481 0.92066 0.66389 C 0.91476 0.66158 0.90834 0.66389 0.90226 0.66389 " pathEditMode="relative" rAng="0" ptsTypes="fffffffffffffffffffffffffffffffffffffffffffffffffffA">
                                      <p:cBhvr>
                                        <p:cTn id="124" dur="2000" fill="hold"/>
                                        <p:tgtEl>
                                          <p:spTgt spid="14"/>
                                        </p:tgtEl>
                                        <p:attrNameLst>
                                          <p:attrName>ppt_x</p:attrName>
                                          <p:attrName>ppt_y</p:attrName>
                                        </p:attrNameLst>
                                      </p:cBhvr>
                                      <p:rCtr x="-314" y="200"/>
                                    </p:animMotion>
                                  </p:childTnLst>
                                </p:cTn>
                              </p:par>
                            </p:childTnLst>
                          </p:cTn>
                        </p:par>
                      </p:childTnLst>
                    </p:cTn>
                  </p:par>
                </p:childTnLst>
              </p:cTn>
              <p:nextCondLst>
                <p:cond evt="onClick" delay="0">
                  <p:tgtEl>
                    <p:spTgt spid="30"/>
                  </p:tgtEl>
                </p:cond>
              </p:nextCondLst>
            </p:seq>
          </p:childTnLst>
        </p:cTn>
      </p:par>
    </p:tnLst>
    <p:bldLst>
      <p:bldP spid="16388" grpId="0"/>
      <p:bldP spid="16389" grpId="0"/>
      <p:bldP spid="16390" grpId="0"/>
      <p:bldP spid="13" grpId="0"/>
      <p:bldP spid="15" grpId="0"/>
      <p:bldP spid="16" grpId="0"/>
      <p:bldP spid="17" grpId="0"/>
      <p:bldP spid="18" grpId="0"/>
      <p:bldP spid="19" grpId="0"/>
      <p:bldP spid="23" grpId="0"/>
      <p:bldP spid="24" grpId="0"/>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16387" name="Прямоугольник 2"/>
          <p:cNvSpPr>
            <a:spLocks noChangeArrowheads="1"/>
          </p:cNvSpPr>
          <p:nvPr/>
        </p:nvSpPr>
        <p:spPr bwMode="auto">
          <a:xfrm>
            <a:off x="304800" y="228600"/>
            <a:ext cx="2362200" cy="1077913"/>
          </a:xfrm>
          <a:prstGeom prst="rect">
            <a:avLst/>
          </a:prstGeom>
          <a:noFill/>
          <a:ln w="9525">
            <a:noFill/>
            <a:miter lim="800000"/>
            <a:headEnd/>
            <a:tailEnd/>
          </a:ln>
        </p:spPr>
        <p:txBody>
          <a:bodyPr>
            <a:spAutoFit/>
          </a:bodyPr>
          <a:lstStyle/>
          <a:p>
            <a:pPr eaLnBrk="0" hangingPunct="0">
              <a:defRPr/>
            </a:pPr>
            <a:r>
              <a:rPr lang="ru-RU" sz="3200" b="1" dirty="0">
                <a:solidFill>
                  <a:srgbClr val="003300"/>
                </a:solidFill>
                <a:latin typeface="+mj-lt"/>
                <a:cs typeface="Times New Roman" pitchFamily="18" charset="0"/>
              </a:rPr>
              <a:t>Конкурс</a:t>
            </a:r>
          </a:p>
          <a:p>
            <a:pPr eaLnBrk="0" hangingPunct="0">
              <a:defRPr/>
            </a:pPr>
            <a:r>
              <a:rPr lang="ru-RU" sz="3200" b="1" dirty="0">
                <a:solidFill>
                  <a:srgbClr val="003300"/>
                </a:solidFill>
                <a:latin typeface="+mj-lt"/>
                <a:cs typeface="Times New Roman" pitchFamily="18" charset="0"/>
              </a:rPr>
              <a:t>капитанов</a:t>
            </a:r>
          </a:p>
        </p:txBody>
      </p:sp>
      <p:sp>
        <p:nvSpPr>
          <p:cNvPr id="16388" name="Прямоугольник 3"/>
          <p:cNvSpPr>
            <a:spLocks noChangeArrowheads="1"/>
          </p:cNvSpPr>
          <p:nvPr/>
        </p:nvSpPr>
        <p:spPr bwMode="auto">
          <a:xfrm>
            <a:off x="2895600" y="152400"/>
            <a:ext cx="6248400" cy="708025"/>
          </a:xfrm>
          <a:prstGeom prst="rect">
            <a:avLst/>
          </a:prstGeom>
          <a:noFill/>
          <a:ln w="9525">
            <a:noFill/>
            <a:miter lim="800000"/>
            <a:headEnd/>
            <a:tailEnd/>
          </a:ln>
        </p:spPr>
        <p:txBody>
          <a:bodyPr>
            <a:spAutoFit/>
          </a:bodyPr>
          <a:lstStyle/>
          <a:p>
            <a:r>
              <a:rPr lang="ru-RU" altLang="ru-RU" sz="4000" b="1" i="1">
                <a:solidFill>
                  <a:srgbClr val="800000"/>
                </a:solidFill>
              </a:rPr>
              <a:t> Лес и прогноз погоды</a:t>
            </a:r>
            <a:r>
              <a:rPr lang="ru-RU" altLang="ru-RU" b="1" i="1">
                <a:solidFill>
                  <a:srgbClr val="800000"/>
                </a:solidFill>
              </a:rPr>
              <a:t>.</a:t>
            </a:r>
            <a:endParaRPr lang="ru-RU" altLang="ru-RU"/>
          </a:p>
        </p:txBody>
      </p:sp>
      <p:sp>
        <p:nvSpPr>
          <p:cNvPr id="16391" name="Прямоугольник 6"/>
          <p:cNvSpPr>
            <a:spLocks noChangeArrowheads="1"/>
          </p:cNvSpPr>
          <p:nvPr/>
        </p:nvSpPr>
        <p:spPr bwMode="auto">
          <a:xfrm>
            <a:off x="457200" y="998538"/>
            <a:ext cx="8458200" cy="830262"/>
          </a:xfrm>
          <a:prstGeom prst="rect">
            <a:avLst/>
          </a:prstGeom>
          <a:noFill/>
          <a:ln w="9525">
            <a:noFill/>
            <a:miter lim="800000"/>
            <a:headEnd/>
            <a:tailEnd/>
          </a:ln>
        </p:spPr>
        <p:txBody>
          <a:bodyPr>
            <a:spAutoFit/>
          </a:bodyPr>
          <a:lstStyle/>
          <a:p>
            <a:r>
              <a:rPr lang="ru-RU" altLang="ru-RU" sz="2400">
                <a:solidFill>
                  <a:srgbClr val="800000"/>
                </a:solidFill>
              </a:rPr>
              <a:t>                                       Если в зимнее время лес шумит –</a:t>
            </a:r>
          </a:p>
          <a:p>
            <a:r>
              <a:rPr lang="ru-RU" altLang="ru-RU" sz="2400">
                <a:solidFill>
                  <a:srgbClr val="800000"/>
                </a:solidFill>
              </a:rPr>
              <a:t>    это значит будет... Что? </a:t>
            </a:r>
          </a:p>
        </p:txBody>
      </p:sp>
      <p:sp>
        <p:nvSpPr>
          <p:cNvPr id="16392" name="Прямоугольник 7"/>
          <p:cNvSpPr>
            <a:spLocks noChangeArrowheads="1"/>
          </p:cNvSpPr>
          <p:nvPr/>
        </p:nvSpPr>
        <p:spPr bwMode="auto">
          <a:xfrm>
            <a:off x="76200" y="3513138"/>
            <a:ext cx="9067800" cy="830262"/>
          </a:xfrm>
          <a:prstGeom prst="rect">
            <a:avLst/>
          </a:prstGeom>
          <a:noFill/>
          <a:ln w="9525">
            <a:noFill/>
            <a:miter lim="800000"/>
            <a:headEnd/>
            <a:tailEnd/>
          </a:ln>
        </p:spPr>
        <p:txBody>
          <a:bodyPr>
            <a:spAutoFit/>
          </a:bodyPr>
          <a:lstStyle/>
          <a:p>
            <a:r>
              <a:rPr lang="ru-RU" altLang="ru-RU" sz="2000">
                <a:solidFill>
                  <a:srgbClr val="800000"/>
                </a:solidFill>
              </a:rPr>
              <a:t>               </a:t>
            </a:r>
            <a:r>
              <a:rPr lang="ru-RU" altLang="ru-RU" sz="2400">
                <a:solidFill>
                  <a:srgbClr val="800000"/>
                </a:solidFill>
              </a:rPr>
              <a:t>Позднее цветение рябины говорит, что осень будет...</a:t>
            </a:r>
          </a:p>
          <a:p>
            <a:r>
              <a:rPr lang="ru-RU" altLang="ru-RU" sz="2400">
                <a:solidFill>
                  <a:srgbClr val="800000"/>
                </a:solidFill>
              </a:rPr>
              <a:t>          Какой? </a:t>
            </a:r>
          </a:p>
        </p:txBody>
      </p:sp>
      <p:pic>
        <p:nvPicPr>
          <p:cNvPr id="13" name="Picture 19" descr="C:\Users\Вованвован\Desktop\jean_victor_balin_unknown_green.png"/>
          <p:cNvPicPr>
            <a:picLocks noChangeAspect="1" noChangeArrowheads="1"/>
          </p:cNvPicPr>
          <p:nvPr/>
        </p:nvPicPr>
        <p:blipFill>
          <a:blip r:embed="rId3"/>
          <a:srcRect/>
          <a:stretch>
            <a:fillRect/>
          </a:stretch>
        </p:blipFill>
        <p:spPr bwMode="auto">
          <a:xfrm>
            <a:off x="2938463" y="728663"/>
            <a:ext cx="719137" cy="719137"/>
          </a:xfrm>
          <a:prstGeom prst="rect">
            <a:avLst/>
          </a:prstGeom>
          <a:noFill/>
          <a:ln w="9525">
            <a:noFill/>
            <a:miter lim="800000"/>
            <a:headEnd/>
            <a:tailEnd/>
          </a:ln>
        </p:spPr>
      </p:pic>
      <p:sp>
        <p:nvSpPr>
          <p:cNvPr id="28680" name="TextBox 24"/>
          <p:cNvSpPr txBox="1">
            <a:spLocks noChangeArrowheads="1"/>
          </p:cNvSpPr>
          <p:nvPr/>
        </p:nvSpPr>
        <p:spPr bwMode="auto">
          <a:xfrm>
            <a:off x="1066800" y="19002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16" name="Picture 25" descr="C:\Users\Вованвован\Desktop\73974667-vosklic__zeleniy.png"/>
          <p:cNvPicPr>
            <a:picLocks noChangeAspect="1" noChangeArrowheads="1"/>
          </p:cNvPicPr>
          <p:nvPr/>
        </p:nvPicPr>
        <p:blipFill>
          <a:blip r:embed="rId4"/>
          <a:srcRect/>
          <a:stretch>
            <a:fillRect/>
          </a:stretch>
        </p:blipFill>
        <p:spPr bwMode="auto">
          <a:xfrm>
            <a:off x="381000" y="1828800"/>
            <a:ext cx="520700" cy="520700"/>
          </a:xfrm>
          <a:prstGeom prst="rect">
            <a:avLst/>
          </a:prstGeom>
          <a:noFill/>
          <a:ln w="9525">
            <a:noFill/>
            <a:miter lim="800000"/>
            <a:headEnd/>
            <a:tailEnd/>
          </a:ln>
        </p:spPr>
      </p:pic>
      <p:sp>
        <p:nvSpPr>
          <p:cNvPr id="28682" name="TextBox 24"/>
          <p:cNvSpPr txBox="1">
            <a:spLocks noChangeArrowheads="1"/>
          </p:cNvSpPr>
          <p:nvPr/>
        </p:nvSpPr>
        <p:spPr bwMode="auto">
          <a:xfrm>
            <a:off x="1219200" y="4491038"/>
            <a:ext cx="6629400" cy="461962"/>
          </a:xfrm>
          <a:prstGeom prst="rect">
            <a:avLst/>
          </a:prstGeom>
          <a:noFill/>
          <a:ln w="9525">
            <a:noFill/>
            <a:miter lim="800000"/>
            <a:headEnd/>
            <a:tailEnd/>
          </a:ln>
        </p:spPr>
        <p:txBody>
          <a:bodyPr>
            <a:spAutoFit/>
          </a:bodyPr>
          <a:lstStyle/>
          <a:p>
            <a:r>
              <a:rPr lang="ru-RU" altLang="ru-RU" sz="2400" i="1" u="sng">
                <a:solidFill>
                  <a:srgbClr val="003300"/>
                </a:solidFill>
              </a:rPr>
              <a:t>Выбери правильный ответ</a:t>
            </a:r>
            <a:r>
              <a:rPr lang="ru-RU" altLang="ru-RU" i="1" u="sng"/>
              <a:t>:</a:t>
            </a:r>
          </a:p>
        </p:txBody>
      </p:sp>
      <p:pic>
        <p:nvPicPr>
          <p:cNvPr id="18" name="Picture 25" descr="C:\Users\Вованвован\Desktop\73974667-vosklic__zeleniy.png"/>
          <p:cNvPicPr>
            <a:picLocks noChangeAspect="1" noChangeArrowheads="1"/>
          </p:cNvPicPr>
          <p:nvPr/>
        </p:nvPicPr>
        <p:blipFill>
          <a:blip r:embed="rId4"/>
          <a:srcRect/>
          <a:stretch>
            <a:fillRect/>
          </a:stretch>
        </p:blipFill>
        <p:spPr bwMode="auto">
          <a:xfrm>
            <a:off x="457200" y="4419600"/>
            <a:ext cx="520700" cy="520700"/>
          </a:xfrm>
          <a:prstGeom prst="rect">
            <a:avLst/>
          </a:prstGeom>
          <a:noFill/>
          <a:ln w="9525">
            <a:noFill/>
            <a:miter lim="800000"/>
            <a:headEnd/>
            <a:tailEnd/>
          </a:ln>
        </p:spPr>
      </p:pic>
      <p:sp>
        <p:nvSpPr>
          <p:cNvPr id="19" name="Прямоугольник 37"/>
          <p:cNvSpPr>
            <a:spLocks noChangeArrowheads="1"/>
          </p:cNvSpPr>
          <p:nvPr/>
        </p:nvSpPr>
        <p:spPr bwMode="auto">
          <a:xfrm>
            <a:off x="3328988" y="2890838"/>
            <a:ext cx="13001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4.Буран</a:t>
            </a:r>
          </a:p>
        </p:txBody>
      </p:sp>
      <p:sp>
        <p:nvSpPr>
          <p:cNvPr id="20" name="Прямоугольник 38"/>
          <p:cNvSpPr>
            <a:spLocks noChangeArrowheads="1"/>
          </p:cNvSpPr>
          <p:nvPr/>
        </p:nvSpPr>
        <p:spPr bwMode="auto">
          <a:xfrm>
            <a:off x="3328988" y="2505075"/>
            <a:ext cx="13525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3.Мороз</a:t>
            </a:r>
          </a:p>
        </p:txBody>
      </p:sp>
      <p:sp>
        <p:nvSpPr>
          <p:cNvPr id="21" name="Прямоугольник 32"/>
          <p:cNvSpPr>
            <a:spLocks noChangeArrowheads="1"/>
          </p:cNvSpPr>
          <p:nvPr/>
        </p:nvSpPr>
        <p:spPr bwMode="auto">
          <a:xfrm>
            <a:off x="1116013" y="2890838"/>
            <a:ext cx="15017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2.Метель</a:t>
            </a:r>
          </a:p>
        </p:txBody>
      </p:sp>
      <p:sp>
        <p:nvSpPr>
          <p:cNvPr id="22" name="Прямоугольник 40"/>
          <p:cNvSpPr>
            <a:spLocks noChangeArrowheads="1"/>
          </p:cNvSpPr>
          <p:nvPr/>
        </p:nvSpPr>
        <p:spPr bwMode="auto">
          <a:xfrm>
            <a:off x="1096963" y="2505075"/>
            <a:ext cx="1798637"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Оттепель</a:t>
            </a:r>
          </a:p>
        </p:txBody>
      </p:sp>
      <p:sp>
        <p:nvSpPr>
          <p:cNvPr id="23" name="Прямоугольник 41"/>
          <p:cNvSpPr>
            <a:spLocks noChangeArrowheads="1"/>
          </p:cNvSpPr>
          <p:nvPr/>
        </p:nvSpPr>
        <p:spPr bwMode="auto">
          <a:xfrm>
            <a:off x="5067300" y="2505075"/>
            <a:ext cx="11747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5.Иней</a:t>
            </a:r>
          </a:p>
        </p:txBody>
      </p:sp>
      <p:sp>
        <p:nvSpPr>
          <p:cNvPr id="24" name="Прямоугольник 44"/>
          <p:cNvSpPr>
            <a:spLocks noChangeArrowheads="1"/>
          </p:cNvSpPr>
          <p:nvPr/>
        </p:nvSpPr>
        <p:spPr bwMode="auto">
          <a:xfrm>
            <a:off x="5081588" y="2890838"/>
            <a:ext cx="162401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6.Гололед</a:t>
            </a:r>
          </a:p>
        </p:txBody>
      </p:sp>
      <p:sp>
        <p:nvSpPr>
          <p:cNvPr id="25" name="Прямоугольник 37"/>
          <p:cNvSpPr>
            <a:spLocks noChangeArrowheads="1"/>
          </p:cNvSpPr>
          <p:nvPr/>
        </p:nvSpPr>
        <p:spPr bwMode="auto">
          <a:xfrm>
            <a:off x="3451225" y="5567363"/>
            <a:ext cx="13112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4.Сухой</a:t>
            </a:r>
          </a:p>
        </p:txBody>
      </p:sp>
      <p:sp>
        <p:nvSpPr>
          <p:cNvPr id="26" name="Прямоугольник 38"/>
          <p:cNvSpPr>
            <a:spLocks noChangeArrowheads="1"/>
          </p:cNvSpPr>
          <p:nvPr/>
        </p:nvSpPr>
        <p:spPr bwMode="auto">
          <a:xfrm>
            <a:off x="3451225" y="5181600"/>
            <a:ext cx="1476375"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3.Теплой</a:t>
            </a:r>
          </a:p>
        </p:txBody>
      </p:sp>
      <p:sp>
        <p:nvSpPr>
          <p:cNvPr id="27" name="Прямоугольник 26"/>
          <p:cNvSpPr>
            <a:spLocks noChangeArrowheads="1"/>
          </p:cNvSpPr>
          <p:nvPr/>
        </p:nvSpPr>
        <p:spPr bwMode="auto">
          <a:xfrm>
            <a:off x="1162050" y="5567363"/>
            <a:ext cx="2060575"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2.Дождливой</a:t>
            </a:r>
          </a:p>
        </p:txBody>
      </p:sp>
      <p:sp>
        <p:nvSpPr>
          <p:cNvPr id="28" name="Прямоугольник 40"/>
          <p:cNvSpPr>
            <a:spLocks noChangeArrowheads="1"/>
          </p:cNvSpPr>
          <p:nvPr/>
        </p:nvSpPr>
        <p:spPr bwMode="auto">
          <a:xfrm>
            <a:off x="1143000" y="5181600"/>
            <a:ext cx="1847850" cy="461963"/>
          </a:xfrm>
          <a:prstGeom prst="rect">
            <a:avLst/>
          </a:prstGeom>
          <a:noFill/>
          <a:ln w="9525">
            <a:noFill/>
            <a:miter lim="800000"/>
            <a:headEnd/>
            <a:tailEnd/>
          </a:ln>
        </p:spPr>
        <p:txBody>
          <a:bodyPr wrap="none">
            <a:spAutoFit/>
          </a:bodyPr>
          <a:lstStyle/>
          <a:p>
            <a:pPr>
              <a:buFontTx/>
              <a:buAutoNum type="arabicPeriod"/>
            </a:pPr>
            <a:r>
              <a:rPr lang="ru-RU" altLang="ru-RU" sz="2400">
                <a:solidFill>
                  <a:srgbClr val="660033"/>
                </a:solidFill>
                <a:cs typeface="Times New Roman" pitchFamily="18" charset="0"/>
              </a:rPr>
              <a:t>Холодной</a:t>
            </a:r>
          </a:p>
        </p:txBody>
      </p:sp>
      <p:sp>
        <p:nvSpPr>
          <p:cNvPr id="29" name="Прямоугольник 41"/>
          <p:cNvSpPr>
            <a:spLocks noChangeArrowheads="1"/>
          </p:cNvSpPr>
          <p:nvPr/>
        </p:nvSpPr>
        <p:spPr bwMode="auto">
          <a:xfrm>
            <a:off x="5203825" y="5181600"/>
            <a:ext cx="1657350" cy="461963"/>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5.Поздней</a:t>
            </a:r>
          </a:p>
        </p:txBody>
      </p:sp>
      <p:sp>
        <p:nvSpPr>
          <p:cNvPr id="30" name="Прямоугольник 44"/>
          <p:cNvSpPr>
            <a:spLocks noChangeArrowheads="1"/>
          </p:cNvSpPr>
          <p:nvPr/>
        </p:nvSpPr>
        <p:spPr bwMode="auto">
          <a:xfrm>
            <a:off x="5218113" y="5567363"/>
            <a:ext cx="1490662" cy="461962"/>
          </a:xfrm>
          <a:prstGeom prst="rect">
            <a:avLst/>
          </a:prstGeom>
          <a:noFill/>
          <a:ln w="9525">
            <a:noFill/>
            <a:miter lim="800000"/>
            <a:headEnd/>
            <a:tailEnd/>
          </a:ln>
        </p:spPr>
        <p:txBody>
          <a:bodyPr wrap="none">
            <a:spAutoFit/>
          </a:bodyPr>
          <a:lstStyle/>
          <a:p>
            <a:r>
              <a:rPr lang="ru-RU" altLang="ru-RU" sz="2400">
                <a:solidFill>
                  <a:srgbClr val="660033"/>
                </a:solidFill>
                <a:cs typeface="Times New Roman" pitchFamily="18" charset="0"/>
              </a:rPr>
              <a:t>6.Ранней</a:t>
            </a:r>
          </a:p>
        </p:txBody>
      </p:sp>
      <p:sp>
        <p:nvSpPr>
          <p:cNvPr id="31" name="Управляющая кнопка: далее 30">
            <a:hlinkClick r:id="" action="ppaction://hlinkshowjump?jump=nextslide" highlightClick="1"/>
          </p:cNvPr>
          <p:cNvSpPr/>
          <p:nvPr/>
        </p:nvSpPr>
        <p:spPr>
          <a:xfrm>
            <a:off x="8329613" y="5943600"/>
            <a:ext cx="814387" cy="914400"/>
          </a:xfrm>
          <a:prstGeom prst="actionButtonForwardNex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2" name="Picture 2" descr="http://img15.nnm.ru/d/7/7/3/7/3941ad0cda35f105ca45232b368_prev.jpg"/>
          <p:cNvPicPr>
            <a:picLocks noChangeAspect="1" noChangeArrowheads="1"/>
          </p:cNvPicPr>
          <p:nvPr/>
        </p:nvPicPr>
        <p:blipFill>
          <a:blip r:embed="rId2"/>
          <a:srcRect l="19341" t="37357" r="237" b="48840"/>
          <a:stretch>
            <a:fillRect/>
          </a:stretch>
        </p:blipFill>
        <p:spPr bwMode="auto">
          <a:xfrm>
            <a:off x="0" y="2362200"/>
            <a:ext cx="9144000" cy="990600"/>
          </a:xfrm>
          <a:prstGeom prst="rect">
            <a:avLst/>
          </a:prstGeom>
          <a:noFill/>
          <a:ln w="9525">
            <a:noFill/>
            <a:miter lim="800000"/>
            <a:headEnd/>
            <a:tailEnd/>
          </a:ln>
        </p:spPr>
      </p:pic>
      <p:pic>
        <p:nvPicPr>
          <p:cNvPr id="33" name="Picture 2" descr="http://img15.nnm.ru/d/7/7/3/7/3941ad0cda35f105ca45232b368_prev.jpg"/>
          <p:cNvPicPr>
            <a:picLocks noChangeAspect="1" noChangeArrowheads="1"/>
          </p:cNvPicPr>
          <p:nvPr/>
        </p:nvPicPr>
        <p:blipFill>
          <a:blip r:embed="rId2"/>
          <a:srcRect l="19341" t="74518" r="7610"/>
          <a:stretch>
            <a:fillRect/>
          </a:stretch>
        </p:blipFill>
        <p:spPr bwMode="auto">
          <a:xfrm>
            <a:off x="0" y="5029200"/>
            <a:ext cx="8305800" cy="1828800"/>
          </a:xfrm>
          <a:prstGeom prst="rect">
            <a:avLst/>
          </a:prstGeom>
          <a:noFill/>
          <a:ln w="9525">
            <a:noFill/>
            <a:miter lim="800000"/>
            <a:headEnd/>
            <a:tailEnd/>
          </a:ln>
        </p:spPr>
      </p:pic>
      <p:pic>
        <p:nvPicPr>
          <p:cNvPr id="34" name="Picture 19" descr="C:\Users\Вованвован\Desktop\jean_victor_balin_unknown_green.png"/>
          <p:cNvPicPr>
            <a:picLocks noChangeAspect="1" noChangeArrowheads="1"/>
          </p:cNvPicPr>
          <p:nvPr/>
        </p:nvPicPr>
        <p:blipFill>
          <a:blip r:embed="rId3"/>
          <a:srcRect/>
          <a:stretch>
            <a:fillRect/>
          </a:stretch>
        </p:blipFill>
        <p:spPr bwMode="auto">
          <a:xfrm>
            <a:off x="304800" y="3352800"/>
            <a:ext cx="719138" cy="719138"/>
          </a:xfrm>
          <a:prstGeom prst="rect">
            <a:avLst/>
          </a:prstGeom>
          <a:noFill/>
          <a:ln w="9525">
            <a:noFill/>
            <a:miter lim="800000"/>
            <a:headEnd/>
            <a:tailEnd/>
          </a:ln>
        </p:spPr>
      </p:pic>
      <p:pic>
        <p:nvPicPr>
          <p:cNvPr id="12" name="Picture 11"/>
          <p:cNvPicPr>
            <a:picLocks noChangeAspect="1" noChangeArrowheads="1"/>
          </p:cNvPicPr>
          <p:nvPr/>
        </p:nvPicPr>
        <p:blipFill>
          <a:blip r:embed="rId5"/>
          <a:srcRect/>
          <a:stretch>
            <a:fillRect/>
          </a:stretch>
        </p:blipFill>
        <p:spPr bwMode="auto">
          <a:xfrm>
            <a:off x="-1989138" y="-609600"/>
            <a:ext cx="1760538" cy="16764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5E-6 -5.28895E-6 C 0.13559 0.00254 0.09254 -0.00579 0.15296 0.00808 C 0.16684 0.0171 0.15521 0.01039 0.16928 0.01617 C 0.17344 0.01779 0.18178 0.02172 0.18178 0.02172 C 0.19393 0.03813 0.20365 0.03767 0.21823 0.04599 C 0.23855 0.05755 0.25869 0.07003 0.27761 0.08413 C 0.29879 0.09985 0.32066 0.12898 0.33455 0.15487 C 0.3474 0.17891 0.32952 0.15348 0.3448 0.17383 C 0.34705 0.18261 0.35296 0.18954 0.35504 0.19833 C 0.35816 0.20965 0.36094 0.21682 0.36719 0.22537 C 0.37309 0.24803 0.36459 0.2159 0.37344 0.24433 C 0.37639 0.25381 0.37709 0.26444 0.37969 0.27438 C 0.379 0.30235 0.37934 0.33055 0.37744 0.35852 C 0.37674 0.36939 0.36216 0.38973 0.3573 0.39389 C 0.33247 0.41562 0.30834 0.43665 0.28785 0.46462 C 0.28559 0.46763 0.28525 0.47202 0.28351 0.47549 C 0.27691 0.49144 0.27327 0.50577 0.2632 0.51895 C 0.26042 0.54438 0.26372 0.53259 0.25296 0.55432 L 0.25296 0.55432 C 0.24705 0.57836 0.24063 0.59962 0.23664 0.62482 C 0.23803 0.65857 0.2323 0.68145 0.24914 0.70364 C 0.25139 0.71289 0.25643 0.72861 0.26112 0.73624 C 0.26303 0.73924 0.26563 0.74132 0.26719 0.74433 C 0.27691 0.7619 0.26563 0.74988 0.27761 0.76074 C 0.28125 0.77577 0.29115 0.77808 0.30209 0.78524 C 0.30469 0.78686 0.30573 0.79125 0.30799 0.79333 C 0.31059 0.79565 0.32292 0.79842 0.32431 0.79888 C 0.33941 0.81368 0.35782 0.81946 0.37553 0.82593 C 0.39132 0.83194 0.4066 0.84095 0.4224 0.84766 C 0.43559 0.85968 0.4698 0.86708 0.48559 0.86939 C 0.51146 0.87332 0.53959 0.88233 0.56528 0.88303 C 0.61823 0.88464 0.67153 0.88487 0.72448 0.8858 C 0.80573 0.88973 0.85816 0.89297 0.94688 0.89112 C 0.95417 0.88487 0.96198 0.88279 0.96928 0.87748 C 0.99428 0.85945 0.97726 0.86777 0.99184 0.8613 C 0.99375 0.85737 1.00244 0.83887 1.00625 0.83402 C 1.01112 0.82755 1.02032 0.82454 1.02639 0.82061 C 1.0375 0.80605 1.05 0.79403 1.05921 0.77692 C 1.06598 0.76398 1.06806 0.74595 1.07535 0.73092 C 1.07327 0.67567 1.08646 0.59685 1.03681 0.57604 C 1.01389 0.55524 0.98594 0.55062 0.95921 0.54599 C 0.89254 0.54715 0.82483 0.53628 0.75903 0.55154 C 0.7448 0.55478 0.73316 0.56264 0.71841 0.56518 C 0.70434 0.57419 0.6948 0.5846 0.67969 0.58945 C 0.6533 0.61603 0.61077 0.61996 0.57969 0.62205 C 0.52535 0.63268 0.46806 0.6336 0.41441 0.61673 C 0.39671 0.61118 0.38004 0.60055 0.3632 0.59223 C 0.35591 0.58853 0.34271 0.57604 0.34271 0.57604 C 0.34202 0.57327 0.3408 0.57073 0.3408 0.56772 C 0.3415 0.55755 0.3415 0.54692 0.3448 0.5379 C 0.34671 0.53328 0.35139 0.53189 0.35504 0.52981 C 0.37014 0.52126 0.37292 0.52195 0.38768 0.51895 C 0.40226 0.50901 0.4165 0.50947 0.43264 0.50531 C 0.46737 0.49629 0.43369 0.50138 0.47761 0.49722 C 0.49914 0.48982 0.50157 0.49098 0.53264 0.4889 C 0.58108 0.48034 0.62934 0.47064 0.67761 0.45908 C 0.69306 0.45538 0.7073 0.44498 0.72257 0.44012 C 0.72796 0.4385 0.73351 0.43642 0.73889 0.43457 C 0.74167 0.43365 0.74705 0.43203 0.74705 0.43203 C 0.75869 0.42417 0.77101 0.42325 0.78351 0.41839 C 0.7974 0.41284 0.81025 0.40591 0.82448 0.40198 C 0.8349 0.39297 0.84705 0.39227 0.85903 0.38857 C 0.87657 0.37309 0.89827 0.37563 0.91841 0.37216 C 0.92032 0.37147 0.94219 0.36315 0.9448 0.3613 C 0.94931 0.35829 0.95296 0.35413 0.9573 0.35043 C 0.95938 0.34858 0.96337 0.34488 0.96337 0.34488 C 0.97205 0.32708 0.96181 0.34442 0.97344 0.33402 C 0.98039 0.32801 0.98455 0.31506 0.99375 0.31506 " pathEditMode="relative" ptsTypes="fffffffffffffffffFfffffffffffffffffffffffffffffffffffffffffffffffffA">
                                      <p:cBhvr>
                                        <p:cTn id="11"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35" presetClass="emph" presetSubtype="0" fill="hold" nodeType="afterEffect">
                                  <p:stCondLst>
                                    <p:cond delay="0"/>
                                  </p:stCondLst>
                                  <p:childTnLst>
                                    <p:anim calcmode="discrete" valueType="str">
                                      <p:cBhvr>
                                        <p:cTn id="16" dur="1000" fill="hold"/>
                                        <p:tgtEl>
                                          <p:spTgt spid="16"/>
                                        </p:tgtEl>
                                        <p:attrNameLst>
                                          <p:attrName>style.visibility</p:attrName>
                                        </p:attrNameLst>
                                      </p:cBhvr>
                                      <p:tavLst>
                                        <p:tav tm="0">
                                          <p:val>
                                            <p:strVal val="hidden"/>
                                          </p:val>
                                        </p:tav>
                                        <p:tav tm="50000">
                                          <p:val>
                                            <p:strVal val="visible"/>
                                          </p:val>
                                        </p:tav>
                                      </p:tavLst>
                                    </p:anim>
                                  </p:childTnLst>
                                </p:cTn>
                              </p:par>
                            </p:childTnLst>
                          </p:cTn>
                        </p:par>
                        <p:par>
                          <p:cTn id="17" fill="hold">
                            <p:stCondLst>
                              <p:cond delay="1000"/>
                            </p:stCondLst>
                            <p:childTnLst>
                              <p:par>
                                <p:cTn id="18" presetID="10" presetClass="exit" presetSubtype="0" fill="hold" nodeType="afterEffect">
                                  <p:stCondLst>
                                    <p:cond delay="0"/>
                                  </p:stCondLst>
                                  <p:childTnLst>
                                    <p:animEffect transition="out" filter="fade">
                                      <p:cBhvr>
                                        <p:cTn id="19" dur="2000"/>
                                        <p:tgtEl>
                                          <p:spTgt spid="32"/>
                                        </p:tgtEl>
                                      </p:cBhvr>
                                    </p:animEffect>
                                    <p:set>
                                      <p:cBhvr>
                                        <p:cTn id="20" dur="1" fill="hold">
                                          <p:stCondLst>
                                            <p:cond delay="1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35" presetClass="emph" presetSubtype="0" fill="hold" nodeType="afterEffect">
                                  <p:stCondLst>
                                    <p:cond delay="0"/>
                                  </p:stCondLst>
                                  <p:childTnLst>
                                    <p:anim calcmode="discrete" valueType="str">
                                      <p:cBhvr>
                                        <p:cTn id="25" dur="1000" fill="hold"/>
                                        <p:tgtEl>
                                          <p:spTgt spid="18"/>
                                        </p:tgtEl>
                                        <p:attrNameLst>
                                          <p:attrName>style.visibility</p:attrName>
                                        </p:attrNameLst>
                                      </p:cBhvr>
                                      <p:tavLst>
                                        <p:tav tm="0">
                                          <p:val>
                                            <p:strVal val="hidden"/>
                                          </p:val>
                                        </p:tav>
                                        <p:tav tm="50000">
                                          <p:val>
                                            <p:strVal val="visible"/>
                                          </p:val>
                                        </p:tav>
                                      </p:tavLst>
                                    </p:anim>
                                  </p:childTnLst>
                                </p:cTn>
                              </p:par>
                            </p:childTnLst>
                          </p:cTn>
                        </p:par>
                        <p:par>
                          <p:cTn id="26" fill="hold">
                            <p:stCondLst>
                              <p:cond delay="1000"/>
                            </p:stCondLst>
                            <p:childTnLst>
                              <p:par>
                                <p:cTn id="27" presetID="10" presetClass="exit" presetSubtype="0" fill="hold" nodeType="afterEffect">
                                  <p:stCondLst>
                                    <p:cond delay="0"/>
                                  </p:stCondLst>
                                  <p:childTnLst>
                                    <p:animEffect transition="out" filter="fade">
                                      <p:cBhvr>
                                        <p:cTn id="28" dur="2000"/>
                                        <p:tgtEl>
                                          <p:spTgt spid="33"/>
                                        </p:tgtEl>
                                      </p:cBhvr>
                                    </p:animEffect>
                                    <p:set>
                                      <p:cBhvr>
                                        <p:cTn id="29" dur="1" fill="hold">
                                          <p:stCondLst>
                                            <p:cond delay="1999"/>
                                          </p:stCondLst>
                                        </p:cTn>
                                        <p:tgtEl>
                                          <p:spTgt spid="33"/>
                                        </p:tgtEl>
                                        <p:attrNameLst>
                                          <p:attrName>style.visibility</p:attrName>
                                        </p:attrNameLst>
                                      </p:cBhvr>
                                      <p:to>
                                        <p:strVal val="hidden"/>
                                      </p:to>
                                    </p:set>
                                  </p:childTnLst>
                                </p:cTn>
                              </p:par>
                              <p:par>
                                <p:cTn id="30" presetID="0" presetClass="path" presetSubtype="0" accel="50000" decel="50000" fill="hold" nodeType="withEffect">
                                  <p:stCondLst>
                                    <p:cond delay="0"/>
                                  </p:stCondLst>
                                  <p:childTnLst>
                                    <p:animMotion origin="layout" path="M 0.99375 0.31507 C 0.97812 0.30097 0.96233 0.29149 0.94479 0.28248 C 0.93698 0.27855 0.9283 0.27739 0.92031 0.27439 C 0.90295 0.26769 0.88663 0.2559 0.86927 0.24989 C 0.85764 0.23971 0.84201 0.23856 0.82847 0.23625 C 0.77066 0.23717 0.71285 0.23717 0.65503 0.23902 C 0.6441 0.23925 0.63073 0.25358 0.62031 0.25798 C 0.61302 0.26468 0.60434 0.27046 0.59583 0.27439 C 0.57864 0.29149 0.5566 0.30444 0.53663 0.31507 C 0.52257 0.32247 0.50642 0.34073 0.49167 0.35044 C 0.4842 0.3553 0.47934 0.36315 0.47135 0.36685 C 0.45538 0.38812 0.47604 0.36223 0.45712 0.38026 C 0.45069 0.38627 0.43437 0.40499 0.43055 0.41031 C 0.42517 0.41794 0.42153 0.42719 0.41614 0.43458 C 0.4118 0.44036 0.40312 0.45007 0.39983 0.45909 C 0.39826 0.46348 0.39739 0.46833 0.39583 0.47272 C 0.39462 0.47642 0.39305 0.47989 0.39167 0.48359 C 0.38871 0.5 0.38472 0.51618 0.3816 0.5326 C 0.3809 0.53629 0.37951 0.54346 0.37951 0.54346 C 0.38021 0.56958 0.37934 0.59593 0.3816 0.62205 C 0.38212 0.62737 0.38594 0.63084 0.38767 0.63569 C 0.3908 0.64448 0.39062 0.65603 0.39583 0.66297 C 0.39792 0.66574 0.40035 0.66782 0.40191 0.67106 C 0.40521 0.67799 0.40729 0.68562 0.41007 0.69279 C 0.41476 0.7055 0.42621 0.71128 0.43455 0.72007 C 0.44844 0.73463 0.46423 0.74364 0.47951 0.7552 C 0.48733 0.77138 0.47934 0.7589 0.49983 0.76884 C 0.50226 0.77 0.50364 0.77346 0.50608 0.77439 C 0.51805 0.77855 0.53055 0.77971 0.54271 0.78248 C 0.5691 0.79635 0.59427 0.79866 0.62239 0.80143 C 0.7 0.82779 0.84757 0.80744 0.88976 0.80698 C 0.89722 0.80352 0.90243 0.79866 0.91007 0.79612 C 0.92083 0.78664 0.93003 0.77554 0.94062 0.7663 C 0.94201 0.76352 0.94323 0.76052 0.94479 0.75798 C 0.9467 0.75497 0.9493 0.75312 0.95087 0.74989 C 0.96319 0.72538 0.93871 0.76121 0.95903 0.73347 C 0.96215 0.72145 0.9684 0.7166 0.97135 0.70365 C 0.97292 0.69649 0.97535 0.68192 0.97535 0.68192 " pathEditMode="relative" ptsTypes="fffffffffffffffffffffffffffffffffffffA">
                                      <p:cBhvr>
                                        <p:cTn id="31" dur="2000" fill="hold"/>
                                        <p:tgtEl>
                                          <p:spTgt spid="12"/>
                                        </p:tgtEl>
                                        <p:attrNameLst>
                                          <p:attrName>ppt_x</p:attrName>
                                          <p:attrName>ppt_y</p:attrName>
                                        </p:attrNameLst>
                                      </p:cBhvr>
                                    </p:animMotion>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21"/>
                                        </p:tgtEl>
                                      </p:cBhvr>
                                    </p:animEffect>
                                    <p:animScale>
                                      <p:cBhvr>
                                        <p:cTn id="37" dur="250" autoRev="1" fill="hold"/>
                                        <p:tgtEl>
                                          <p:spTgt spid="21"/>
                                        </p:tgtEl>
                                      </p:cBhvr>
                                      <p:by x="105000" y="105000"/>
                                    </p:animScale>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26" presetClass="emph" presetSubtype="0" fill="hold" grpId="0" nodeType="clickEffect">
                                  <p:stCondLst>
                                    <p:cond delay="0"/>
                                  </p:stCondLst>
                                  <p:childTnLst>
                                    <p:animEffect transition="out" filter="fade">
                                      <p:cBhvr>
                                        <p:cTn id="42" dur="500" tmFilter="0, 0; .2, .5; .8, .5; 1, 0"/>
                                        <p:tgtEl>
                                          <p:spTgt spid="19"/>
                                        </p:tgtEl>
                                      </p:cBhvr>
                                    </p:animEffect>
                                    <p:animScale>
                                      <p:cBhvr>
                                        <p:cTn id="43"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grpId="0" nodeType="click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6" presetClass="emph" presetSubtype="0" fill="hold" grpId="0" nodeType="clickEffect">
                                  <p:stCondLst>
                                    <p:cond delay="0"/>
                                  </p:stCondLst>
                                  <p:childTnLst>
                                    <p:animEffect transition="out" filter="fade">
                                      <p:cBhvr>
                                        <p:cTn id="54" dur="500" tmFilter="0, 0; .2, .5; .8, .5; 1, 0"/>
                                        <p:tgtEl>
                                          <p:spTgt spid="24"/>
                                        </p:tgtEl>
                                      </p:cBhvr>
                                    </p:animEffect>
                                    <p:animScale>
                                      <p:cBhvr>
                                        <p:cTn id="55"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26" presetClass="emph" presetSubtype="0" fill="hold" grpId="0" nodeType="clickEffect">
                                  <p:stCondLst>
                                    <p:cond delay="0"/>
                                  </p:stCondLst>
                                  <p:childTnLst>
                                    <p:animEffect transition="out" filter="fade">
                                      <p:cBhvr>
                                        <p:cTn id="60" dur="500" tmFilter="0, 0; .2, .5; .8, .5; 1, 0"/>
                                        <p:tgtEl>
                                          <p:spTgt spid="20"/>
                                        </p:tgtEl>
                                      </p:cBhvr>
                                    </p:animEffect>
                                    <p:animScale>
                                      <p:cBhvr>
                                        <p:cTn id="61"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0" presetClass="path" presetSubtype="0" accel="50000" decel="50000" fill="hold" grpId="0" nodeType="clickEffect">
                                  <p:stCondLst>
                                    <p:cond delay="0"/>
                                  </p:stCondLst>
                                  <p:childTnLst>
                                    <p:animMotion origin="layout" path="M 0.03941 0.00532 C 0.05625 0.00139 0.07326 -0.00069 0.09028 -0.00277 C 0.17274 -0.03999 0.34062 -0.01572 0.43733 -0.01364 C 0.45174 -0.01017 0.4658 -0.00555 0.48021 -0.00277 C 0.49861 0.00486 0.51371 -0.00116 0.53125 0.01087 C 0.57135 0.00902 0.61163 0.01017 0.65156 0.00532 C 0.66823 0.00324 0.67639 -0.01872 0.69028 -0.0245 C 0.70052 -0.04484 0.70903 -0.0638 0.71493 -0.08715 C 0.71424 -0.09986 0.7151 -0.11281 0.71285 -0.12506 C 0.71233 -0.1276 0.69896 -0.13569 0.69861 -0.13592 C 0.68854 -0.14355 0.66562 -0.15187 0.65365 -0.15233 C 0.56719 -0.15488 0.4809 -0.15418 0.39444 -0.15511 C 0.37187 -0.16089 0.38055 -0.15742 0.36788 -0.1632 C 0.36319 -0.16227 0.35799 -0.16297 0.35365 -0.16042 C 0.35139 -0.15904 0.35139 -0.15441 0.34948 -0.15233 C 0.34774 -0.15048 0.3434 -0.14956 0.3434 -0.14933 " pathEditMode="relative" rAng="0" ptsTypes="fffffffffffffffA">
                                      <p:cBhvr>
                                        <p:cTn id="66" dur="2000" fill="hold"/>
                                        <p:tgtEl>
                                          <p:spTgt spid="22"/>
                                        </p:tgtEl>
                                        <p:attrNameLst>
                                          <p:attrName>ppt_x</p:attrName>
                                          <p:attrName>ppt_y</p:attrName>
                                        </p:attrNameLst>
                                      </p:cBhvr>
                                      <p:rCtr x="338" y="-82"/>
                                    </p:animMotion>
                                  </p:child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28"/>
                                        </p:tgtEl>
                                      </p:cBhvr>
                                    </p:animEffect>
                                    <p:animScale>
                                      <p:cBhvr>
                                        <p:cTn id="72" dur="250" autoRev="1" fill="hold"/>
                                        <p:tgtEl>
                                          <p:spTgt spid="28"/>
                                        </p:tgtEl>
                                      </p:cBhvr>
                                      <p:by x="105000" y="105000"/>
                                    </p:animScale>
                                  </p:childTnLst>
                                </p:cTn>
                              </p:par>
                            </p:childTnLst>
                          </p:cTn>
                        </p:par>
                      </p:childTnLst>
                    </p:cTn>
                  </p:par>
                </p:childTnLst>
              </p:cTn>
              <p:nextCondLst>
                <p:cond evt="onClick" delay="0">
                  <p:tgtEl>
                    <p:spTgt spid="28"/>
                  </p:tgtEl>
                </p:cond>
              </p:nextCondLst>
            </p:seq>
            <p:seq concurrent="1" nextAc="seek">
              <p:cTn id="73" restart="whenNotActive" fill="hold" evtFilter="cancelBubble" nodeType="interactiveSeq">
                <p:stCondLst>
                  <p:cond evt="onClick" delay="0">
                    <p:tgtEl>
                      <p:spTgt spid="26"/>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grpId="0" nodeType="clickEffect">
                                  <p:stCondLst>
                                    <p:cond delay="0"/>
                                  </p:stCondLst>
                                  <p:childTnLst>
                                    <p:animEffect transition="out" filter="fade">
                                      <p:cBhvr>
                                        <p:cTn id="77" dur="500" tmFilter="0, 0; .2, .5; .8, .5; 1, 0"/>
                                        <p:tgtEl>
                                          <p:spTgt spid="26"/>
                                        </p:tgtEl>
                                      </p:cBhvr>
                                    </p:animEffect>
                                    <p:animScale>
                                      <p:cBhvr>
                                        <p:cTn id="78" dur="250" autoRev="1" fill="hold"/>
                                        <p:tgtEl>
                                          <p:spTgt spid="26"/>
                                        </p:tgtEl>
                                      </p:cBhvr>
                                      <p:by x="105000" y="105000"/>
                                    </p:animScale>
                                  </p:childTnLst>
                                </p:cTn>
                              </p:par>
                            </p:childTnLst>
                          </p:cTn>
                        </p:par>
                      </p:childTnLst>
                    </p:cTn>
                  </p:par>
                </p:childTnLst>
              </p:cTn>
              <p:nextCondLst>
                <p:cond evt="onClick" delay="0">
                  <p:tgtEl>
                    <p:spTgt spid="26"/>
                  </p:tgtEl>
                </p:cond>
              </p:nextCondLst>
            </p:seq>
            <p:seq concurrent="1" nextAc="seek">
              <p:cTn id="79" restart="whenNotActive" fill="hold" evtFilter="cancelBubble" nodeType="interactiveSeq">
                <p:stCondLst>
                  <p:cond evt="onClick" delay="0">
                    <p:tgtEl>
                      <p:spTgt spid="25"/>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grpId="0" nodeType="clickEffect">
                                  <p:stCondLst>
                                    <p:cond delay="0"/>
                                  </p:stCondLst>
                                  <p:childTnLst>
                                    <p:animEffect transition="out" filter="fade">
                                      <p:cBhvr>
                                        <p:cTn id="83" dur="500" tmFilter="0, 0; .2, .5; .8, .5; 1, 0"/>
                                        <p:tgtEl>
                                          <p:spTgt spid="25"/>
                                        </p:tgtEl>
                                      </p:cBhvr>
                                    </p:animEffect>
                                    <p:animScale>
                                      <p:cBhvr>
                                        <p:cTn id="84" dur="250" autoRev="1" fill="hold"/>
                                        <p:tgtEl>
                                          <p:spTgt spid="25"/>
                                        </p:tgtEl>
                                      </p:cBhvr>
                                      <p:by x="105000" y="105000"/>
                                    </p:animScale>
                                  </p:childTnLst>
                                </p:cTn>
                              </p:par>
                            </p:childTnLst>
                          </p:cTn>
                        </p:par>
                      </p:childTnLst>
                    </p:cTn>
                  </p:par>
                </p:childTnLst>
              </p:cTn>
              <p:nextCondLst>
                <p:cond evt="onClick" delay="0">
                  <p:tgtEl>
                    <p:spTgt spid="25"/>
                  </p:tgtEl>
                </p:cond>
              </p:nextCondLst>
            </p:seq>
            <p:seq concurrent="1" nextAc="seek">
              <p:cTn id="85" restart="whenNotActive" fill="hold" evtFilter="cancelBubble" nodeType="interactiveSeq">
                <p:stCondLst>
                  <p:cond evt="onClick" delay="0">
                    <p:tgtEl>
                      <p:spTgt spid="29"/>
                    </p:tgtEl>
                  </p:cond>
                </p:stCondLst>
                <p:endSync evt="end" delay="0">
                  <p:rtn val="all"/>
                </p:endSync>
                <p:childTnLst>
                  <p:par>
                    <p:cTn id="86" fill="hold">
                      <p:stCondLst>
                        <p:cond delay="0"/>
                      </p:stCondLst>
                      <p:childTnLst>
                        <p:par>
                          <p:cTn id="87" fill="hold">
                            <p:stCondLst>
                              <p:cond delay="0"/>
                            </p:stCondLst>
                            <p:childTnLst>
                              <p:par>
                                <p:cTn id="88" presetID="0" presetClass="path" presetSubtype="0" accel="50000" decel="50000" fill="hold" grpId="0" nodeType="clickEffect">
                                  <p:stCondLst>
                                    <p:cond delay="0"/>
                                  </p:stCondLst>
                                  <p:childTnLst>
                                    <p:animMotion origin="layout" path="M -2.22222E-6 0.01502 C 0.11372 0.02843 -0.03906 0.01155 0.11025 0.02311 C 0.11962 0.02381 0.12934 0.03166 0.13872 0.03398 C 0.14896 0.03652 0.1592 0.03744 0.16945 0.03952 C 0.18229 0.04507 0.19462 0.04738 0.20816 0.05039 C 0.2724 0.04808 0.2757 0.06634 0.30608 0.02589 C 0.30538 0.00855 0.30556 -0.00879 0.304 -0.02589 C 0.30278 -0.03976 0.2974 -0.04739 0.29184 -0.05849 C 0.28854 -0.06519 0.28698 -0.07328 0.28368 -0.08022 C 0.26858 -0.11189 0.25295 -0.14355 0.22656 -0.15904 C 0.20677 -0.1706 0.17986 -0.16806 0.1592 -0.16991 C 0.08038 -0.18609 -0.0085 -0.17522 -0.08975 -0.178 C -0.14132 -0.18308 -0.19409 -0.18609 -0.24496 -0.18609 " pathEditMode="relative" rAng="0" ptsTypes="ffffffffffffA">
                                      <p:cBhvr>
                                        <p:cTn id="89" dur="2000" fill="hold"/>
                                        <p:tgtEl>
                                          <p:spTgt spid="29"/>
                                        </p:tgtEl>
                                        <p:attrNameLst>
                                          <p:attrName>ppt_x</p:attrName>
                                          <p:attrName>ppt_y</p:attrName>
                                        </p:attrNameLst>
                                      </p:cBhvr>
                                      <p:rCtr x="31" y="-75"/>
                                    </p:animMotion>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27"/>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0" nodeType="clickEffect">
                                  <p:stCondLst>
                                    <p:cond delay="0"/>
                                  </p:stCondLst>
                                  <p:childTnLst>
                                    <p:animEffect transition="out" filter="fade">
                                      <p:cBhvr>
                                        <p:cTn id="94" dur="500" tmFilter="0, 0; .2, .5; .8, .5; 1, 0"/>
                                        <p:tgtEl>
                                          <p:spTgt spid="27"/>
                                        </p:tgtEl>
                                      </p:cBhvr>
                                    </p:animEffect>
                                    <p:animScale>
                                      <p:cBhvr>
                                        <p:cTn id="95" dur="250" autoRev="1" fill="hold"/>
                                        <p:tgtEl>
                                          <p:spTgt spid="27"/>
                                        </p:tgtEl>
                                      </p:cBhvr>
                                      <p:by x="105000" y="105000"/>
                                    </p:animScale>
                                  </p:childTnLst>
                                </p:cTn>
                              </p:par>
                            </p:childTnLst>
                          </p:cTn>
                        </p:par>
                      </p:childTnLst>
                    </p:cTn>
                  </p:par>
                </p:childTnLst>
              </p:cTn>
              <p:nextCondLst>
                <p:cond evt="onClick" delay="0">
                  <p:tgtEl>
                    <p:spTgt spid="27"/>
                  </p:tgtEl>
                </p:cond>
              </p:nextCondLst>
            </p:seq>
            <p:seq concurrent="1" nextAc="seek">
              <p:cTn id="96" restart="whenNotActive" fill="hold" evtFilter="cancelBubble" nodeType="interactiveSeq">
                <p:stCondLst>
                  <p:cond evt="onClick" delay="0">
                    <p:tgtEl>
                      <p:spTgt spid="30"/>
                    </p:tgtEl>
                  </p:cond>
                </p:stCondLst>
                <p:endSync evt="end" delay="0">
                  <p:rtn val="all"/>
                </p:endSync>
                <p:childTnLst>
                  <p:par>
                    <p:cTn id="97" fill="hold">
                      <p:stCondLst>
                        <p:cond delay="0"/>
                      </p:stCondLst>
                      <p:childTnLst>
                        <p:par>
                          <p:cTn id="98" fill="hold">
                            <p:stCondLst>
                              <p:cond delay="0"/>
                            </p:stCondLst>
                            <p:childTnLst>
                              <p:par>
                                <p:cTn id="99" presetID="26" presetClass="emph" presetSubtype="0" fill="hold" grpId="0" nodeType="clickEffect">
                                  <p:stCondLst>
                                    <p:cond delay="0"/>
                                  </p:stCondLst>
                                  <p:childTnLst>
                                    <p:animEffect transition="out" filter="fade">
                                      <p:cBhvr>
                                        <p:cTn id="100" dur="500" tmFilter="0, 0; .2, .5; .8, .5; 1, 0"/>
                                        <p:tgtEl>
                                          <p:spTgt spid="30"/>
                                        </p:tgtEl>
                                      </p:cBhvr>
                                    </p:animEffect>
                                    <p:animScale>
                                      <p:cBhvr>
                                        <p:cTn id="10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102" restart="whenNotActive" fill="hold" evtFilter="cancelBubble" nodeType="interactiveSeq">
                <p:stCondLst>
                  <p:cond evt="onClick" delay="0">
                    <p:tgtEl>
                      <p:spTgt spid="34"/>
                    </p:tgtEl>
                  </p:cond>
                </p:stCondLst>
                <p:endSync evt="end" delay="0">
                  <p:rtn val="all"/>
                </p:endSync>
                <p:childTnLst>
                  <p:par>
                    <p:cTn id="103" fill="hold">
                      <p:stCondLst>
                        <p:cond delay="0"/>
                      </p:stCondLst>
                      <p:childTnLst>
                        <p:par>
                          <p:cTn id="104" fill="hold">
                            <p:stCondLst>
                              <p:cond delay="0"/>
                            </p:stCondLst>
                            <p:childTnLst>
                              <p:par>
                                <p:cTn id="105" presetID="35" presetClass="emph" presetSubtype="0" fill="hold" nodeType="clickEffect">
                                  <p:stCondLst>
                                    <p:cond delay="0"/>
                                  </p:stCondLst>
                                  <p:childTnLst>
                                    <p:anim calcmode="discrete" valueType="str">
                                      <p:cBhvr>
                                        <p:cTn id="106" dur="1000" fill="hold"/>
                                        <p:tgtEl>
                                          <p:spTgt spid="34"/>
                                        </p:tgtEl>
                                        <p:attrNameLst>
                                          <p:attrName>style.visibility</p:attrName>
                                        </p:attrNameLst>
                                      </p:cBhvr>
                                      <p:tavLst>
                                        <p:tav tm="0">
                                          <p:val>
                                            <p:strVal val="hidden"/>
                                          </p:val>
                                        </p:tav>
                                        <p:tav tm="50000">
                                          <p:val>
                                            <p:strVal val="visible"/>
                                          </p:val>
                                        </p:tav>
                                      </p:tavLst>
                                    </p:anim>
                                  </p:childTnLst>
                                </p:cTn>
                              </p:par>
                            </p:childTnLst>
                          </p:cTn>
                        </p:par>
                        <p:par>
                          <p:cTn id="107" fill="hold">
                            <p:stCondLst>
                              <p:cond delay="1000"/>
                            </p:stCondLst>
                            <p:childTnLst>
                              <p:par>
                                <p:cTn id="108" presetID="27" presetClass="entr" presetSubtype="0" fill="hold" nodeType="afterEffect">
                                  <p:stCondLst>
                                    <p:cond delay="0"/>
                                  </p:stCondLst>
                                  <p:iterate type="lt">
                                    <p:tmPct val="50000"/>
                                  </p:iterate>
                                  <p:childTnLst>
                                    <p:set>
                                      <p:cBhvr>
                                        <p:cTn id="109" dur="1" fill="hold">
                                          <p:stCondLst>
                                            <p:cond delay="0"/>
                                          </p:stCondLst>
                                        </p:cTn>
                                        <p:tgtEl>
                                          <p:spTgt spid="16392"/>
                                        </p:tgtEl>
                                        <p:attrNameLst>
                                          <p:attrName>style.visibility</p:attrName>
                                        </p:attrNameLst>
                                      </p:cBhvr>
                                      <p:to>
                                        <p:strVal val="visible"/>
                                      </p:to>
                                    </p:set>
                                    <p:anim calcmode="discrete" valueType="clr">
                                      <p:cBhvr override="childStyle">
                                        <p:cTn id="110" dur="80"/>
                                        <p:tgtEl>
                                          <p:spTgt spid="16392"/>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16392"/>
                                        </p:tgtEl>
                                        <p:attrNameLst>
                                          <p:attrName>fillcolor</p:attrName>
                                        </p:attrNameLst>
                                      </p:cBhvr>
                                      <p:tavLst>
                                        <p:tav tm="0">
                                          <p:val>
                                            <p:clrVal>
                                              <a:schemeClr val="accent2"/>
                                            </p:clrVal>
                                          </p:val>
                                        </p:tav>
                                        <p:tav tm="50000">
                                          <p:val>
                                            <p:clrVal>
                                              <a:schemeClr val="hlink"/>
                                            </p:clrVal>
                                          </p:val>
                                        </p:tav>
                                      </p:tavLst>
                                    </p:anim>
                                    <p:set>
                                      <p:cBhvr>
                                        <p:cTn id="112" dur="80"/>
                                        <p:tgtEl>
                                          <p:spTgt spid="16392"/>
                                        </p:tgtEl>
                                        <p:attrNameLst>
                                          <p:attrName>fill.type</p:attrName>
                                        </p:attrNameLst>
                                      </p:cBhvr>
                                      <p:to>
                                        <p:strVal val="solid"/>
                                      </p:to>
                                    </p:set>
                                  </p:childTnLst>
                                </p:cTn>
                              </p:par>
                            </p:childTnLst>
                          </p:cTn>
                        </p:par>
                      </p:childTnLst>
                    </p:cTn>
                  </p:par>
                </p:childTnLst>
              </p:cTn>
              <p:nextCondLst>
                <p:cond evt="onClick" delay="0">
                  <p:tgtEl>
                    <p:spTgt spid="34"/>
                  </p:tgtEl>
                </p:cond>
              </p:nextCondLst>
            </p:seq>
            <p:seq concurrent="1" nextAc="seek">
              <p:cTn id="113" restart="whenNotActive" fill="hold" evtFilter="cancelBubble" nodeType="interactiveSeq">
                <p:stCondLst>
                  <p:cond evt="onClick" delay="0">
                    <p:tgtEl>
                      <p:spTgt spid="13"/>
                    </p:tgtEl>
                  </p:cond>
                </p:stCondLst>
                <p:endSync evt="end" delay="0">
                  <p:rtn val="all"/>
                </p:endSync>
                <p:childTnLst>
                  <p:par>
                    <p:cTn id="114" fill="hold">
                      <p:stCondLst>
                        <p:cond delay="0"/>
                      </p:stCondLst>
                      <p:childTnLst>
                        <p:par>
                          <p:cTn id="115" fill="hold">
                            <p:stCondLst>
                              <p:cond delay="0"/>
                            </p:stCondLst>
                            <p:childTnLst>
                              <p:par>
                                <p:cTn id="116" presetID="35" presetClass="emph" presetSubtype="0" fill="hold" nodeType="clickEffect">
                                  <p:stCondLst>
                                    <p:cond delay="0"/>
                                  </p:stCondLst>
                                  <p:childTnLst>
                                    <p:anim calcmode="discrete" valueType="str">
                                      <p:cBhvr>
                                        <p:cTn id="117" dur="1000" fill="hold"/>
                                        <p:tgtEl>
                                          <p:spTgt spid="13"/>
                                        </p:tgtEl>
                                        <p:attrNameLst>
                                          <p:attrName>style.visibility</p:attrName>
                                        </p:attrNameLst>
                                      </p:cBhvr>
                                      <p:tavLst>
                                        <p:tav tm="0">
                                          <p:val>
                                            <p:strVal val="hidden"/>
                                          </p:val>
                                        </p:tav>
                                        <p:tav tm="50000">
                                          <p:val>
                                            <p:strVal val="visible"/>
                                          </p:val>
                                        </p:tav>
                                      </p:tavLst>
                                    </p:anim>
                                  </p:childTnLst>
                                </p:cTn>
                              </p:par>
                            </p:childTnLst>
                          </p:cTn>
                        </p:par>
                        <p:par>
                          <p:cTn id="118" fill="hold">
                            <p:stCondLst>
                              <p:cond delay="1000"/>
                            </p:stCondLst>
                            <p:childTnLst>
                              <p:par>
                                <p:cTn id="119" presetID="27" presetClass="entr" presetSubtype="0" fill="hold" grpId="0" nodeType="afterEffect">
                                  <p:stCondLst>
                                    <p:cond delay="0"/>
                                  </p:stCondLst>
                                  <p:iterate type="lt">
                                    <p:tmPct val="50000"/>
                                  </p:iterate>
                                  <p:childTnLst>
                                    <p:set>
                                      <p:cBhvr>
                                        <p:cTn id="120" dur="1" fill="hold">
                                          <p:stCondLst>
                                            <p:cond delay="0"/>
                                          </p:stCondLst>
                                        </p:cTn>
                                        <p:tgtEl>
                                          <p:spTgt spid="16391"/>
                                        </p:tgtEl>
                                        <p:attrNameLst>
                                          <p:attrName>style.visibility</p:attrName>
                                        </p:attrNameLst>
                                      </p:cBhvr>
                                      <p:to>
                                        <p:strVal val="visible"/>
                                      </p:to>
                                    </p:set>
                                    <p:anim calcmode="discrete" valueType="clr">
                                      <p:cBhvr override="childStyle">
                                        <p:cTn id="121" dur="80"/>
                                        <p:tgtEl>
                                          <p:spTgt spid="16391"/>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16391"/>
                                        </p:tgtEl>
                                        <p:attrNameLst>
                                          <p:attrName>fillcolor</p:attrName>
                                        </p:attrNameLst>
                                      </p:cBhvr>
                                      <p:tavLst>
                                        <p:tav tm="0">
                                          <p:val>
                                            <p:clrVal>
                                              <a:schemeClr val="accent2"/>
                                            </p:clrVal>
                                          </p:val>
                                        </p:tav>
                                        <p:tav tm="50000">
                                          <p:val>
                                            <p:clrVal>
                                              <a:schemeClr val="hlink"/>
                                            </p:clrVal>
                                          </p:val>
                                        </p:tav>
                                      </p:tavLst>
                                    </p:anim>
                                    <p:set>
                                      <p:cBhvr>
                                        <p:cTn id="123" dur="80"/>
                                        <p:tgtEl>
                                          <p:spTgt spid="16391"/>
                                        </p:tgtEl>
                                        <p:attrNameLst>
                                          <p:attrName>fill.type</p:attrName>
                                        </p:attrNameLst>
                                      </p:cBhvr>
                                      <p:to>
                                        <p:strVal val="solid"/>
                                      </p:to>
                                    </p:set>
                                  </p:childTnLst>
                                </p:cTn>
                              </p:par>
                            </p:childTnLst>
                          </p:cTn>
                        </p:par>
                      </p:childTnLst>
                    </p:cTn>
                  </p:par>
                </p:childTnLst>
              </p:cTn>
              <p:nextCondLst>
                <p:cond evt="onClick" delay="0">
                  <p:tgtEl>
                    <p:spTgt spid="13"/>
                  </p:tgtEl>
                </p:cond>
              </p:nextCondLst>
            </p:seq>
          </p:childTnLst>
        </p:cTn>
      </p:par>
    </p:tnLst>
    <p:bldLst>
      <p:bldP spid="16388" grpId="0"/>
      <p:bldP spid="16391"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g15.nnm.ru/d/7/7/3/7/3941ad0cda35f105ca45232b368_prev.jpg"/>
          <p:cNvPicPr>
            <a:picLocks noChangeAspect="1" noChangeArrowheads="1"/>
          </p:cNvPicPr>
          <p:nvPr/>
        </p:nvPicPr>
        <p:blipFill>
          <a:blip r:embed="rId2"/>
          <a:srcRect l="19341" t="4443"/>
          <a:stretch>
            <a:fillRect/>
          </a:stretch>
        </p:blipFill>
        <p:spPr bwMode="auto">
          <a:xfrm>
            <a:off x="0" y="0"/>
            <a:ext cx="9170988" cy="6858000"/>
          </a:xfrm>
          <a:prstGeom prst="rect">
            <a:avLst/>
          </a:prstGeom>
          <a:noFill/>
          <a:ln w="9525">
            <a:noFill/>
            <a:miter lim="800000"/>
            <a:headEnd/>
            <a:tailEnd/>
          </a:ln>
        </p:spPr>
      </p:pic>
      <p:sp>
        <p:nvSpPr>
          <p:cNvPr id="14" name="Прямоугольник 5"/>
          <p:cNvSpPr>
            <a:spLocks noChangeArrowheads="1"/>
          </p:cNvSpPr>
          <p:nvPr/>
        </p:nvSpPr>
        <p:spPr bwMode="auto">
          <a:xfrm>
            <a:off x="1066800" y="3724275"/>
            <a:ext cx="8382000" cy="923925"/>
          </a:xfrm>
          <a:prstGeom prst="rect">
            <a:avLst/>
          </a:prstGeom>
          <a:noFill/>
          <a:ln w="9525">
            <a:noFill/>
            <a:miter lim="800000"/>
            <a:headEnd/>
            <a:tailEnd/>
          </a:ln>
        </p:spPr>
        <p:txBody>
          <a:bodyPr>
            <a:spAutoFit/>
          </a:bodyPr>
          <a:lstStyle/>
          <a:p>
            <a:r>
              <a:rPr lang="ru-RU" altLang="ru-RU" sz="5400" b="1">
                <a:solidFill>
                  <a:srgbClr val="336600"/>
                </a:solidFill>
              </a:rPr>
              <a:t>Войди в лес другом.         </a:t>
            </a:r>
          </a:p>
        </p:txBody>
      </p:sp>
      <p:sp>
        <p:nvSpPr>
          <p:cNvPr id="15" name="Прямоугольник 6"/>
          <p:cNvSpPr>
            <a:spLocks noChangeArrowheads="1"/>
          </p:cNvSpPr>
          <p:nvPr/>
        </p:nvSpPr>
        <p:spPr bwMode="auto">
          <a:xfrm>
            <a:off x="1600200" y="4795838"/>
            <a:ext cx="6172200" cy="585787"/>
          </a:xfrm>
          <a:prstGeom prst="rect">
            <a:avLst/>
          </a:prstGeom>
          <a:noFill/>
          <a:ln w="9525">
            <a:noFill/>
            <a:miter lim="800000"/>
            <a:headEnd/>
            <a:tailEnd/>
          </a:ln>
        </p:spPr>
        <p:txBody>
          <a:bodyPr>
            <a:spAutoFit/>
          </a:bodyPr>
          <a:lstStyle/>
          <a:p>
            <a:r>
              <a:rPr lang="ru-RU" altLang="ru-RU" sz="2800" b="1">
                <a:solidFill>
                  <a:srgbClr val="336600"/>
                </a:solidFill>
              </a:rPr>
              <a:t>  </a:t>
            </a:r>
            <a:r>
              <a:rPr lang="ru-RU" altLang="ru-RU" sz="3200" b="1">
                <a:solidFill>
                  <a:srgbClr val="336600"/>
                </a:solidFill>
              </a:rPr>
              <a:t>(правила поведения в лесу</a:t>
            </a:r>
            <a:r>
              <a:rPr lang="ru-RU" altLang="ru-RU" sz="2800" b="1">
                <a:solidFill>
                  <a:srgbClr val="336600"/>
                </a:solidFill>
              </a:rPr>
              <a:t>)</a:t>
            </a:r>
          </a:p>
        </p:txBody>
      </p:sp>
      <p:sp>
        <p:nvSpPr>
          <p:cNvPr id="16" name="TextBox 15"/>
          <p:cNvSpPr txBox="1">
            <a:spLocks noChangeArrowheads="1"/>
          </p:cNvSpPr>
          <p:nvPr/>
        </p:nvSpPr>
        <p:spPr bwMode="auto">
          <a:xfrm>
            <a:off x="5486400" y="465138"/>
            <a:ext cx="4419600" cy="830262"/>
          </a:xfrm>
          <a:prstGeom prst="rect">
            <a:avLst/>
          </a:prstGeom>
          <a:noFill/>
          <a:ln w="9525">
            <a:noFill/>
            <a:miter lim="800000"/>
            <a:headEnd/>
            <a:tailEnd/>
          </a:ln>
        </p:spPr>
        <p:txBody>
          <a:bodyPr>
            <a:spAutoFit/>
          </a:bodyPr>
          <a:lstStyle/>
          <a:p>
            <a:pPr>
              <a:defRPr/>
            </a:pPr>
            <a:r>
              <a:rPr lang="en-US" sz="4800" b="1" dirty="0">
                <a:solidFill>
                  <a:srgbClr val="006600"/>
                </a:solidFill>
                <a:latin typeface="+mj-lt"/>
              </a:rPr>
              <a:t>IV </a:t>
            </a:r>
            <a:r>
              <a:rPr lang="ru-RU" sz="4800" b="1" dirty="0">
                <a:solidFill>
                  <a:srgbClr val="006600"/>
                </a:solidFill>
                <a:latin typeface="+mj-lt"/>
              </a:rPr>
              <a:t>раунд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4"/>
                                        </p:tgtEl>
                                        <p:attrNameLst>
                                          <p:attrName>style.visibility</p:attrName>
                                        </p:attrNameLst>
                                      </p:cBhvr>
                                      <p:to>
                                        <p:strVal val="visible"/>
                                      </p:to>
                                    </p:set>
                                    <p:anim by="(-#ppt_w*2)" calcmode="lin" valueType="num">
                                      <p:cBhvr rctx="PPT">
                                        <p:cTn id="13" dur="500" autoRev="1" fill="hold">
                                          <p:stCondLst>
                                            <p:cond delay="0"/>
                                          </p:stCondLst>
                                        </p:cTn>
                                        <p:tgtEl>
                                          <p:spTgt spid="14"/>
                                        </p:tgtEl>
                                        <p:attrNameLst>
                                          <p:attrName>ppt_w</p:attrName>
                                        </p:attrNameLst>
                                      </p:cBhvr>
                                    </p:anim>
                                    <p:anim by="(#ppt_w*0.50)" calcmode="lin" valueType="num">
                                      <p:cBhvr>
                                        <p:cTn id="14" dur="500" decel="50000" autoRev="1" fill="hold">
                                          <p:stCondLst>
                                            <p:cond delay="0"/>
                                          </p:stCondLst>
                                        </p:cTn>
                                        <p:tgtEl>
                                          <p:spTgt spid="14"/>
                                        </p:tgtEl>
                                        <p:attrNameLst>
                                          <p:attrName>ppt_x</p:attrName>
                                        </p:attrNameLst>
                                      </p:cBhvr>
                                    </p:anim>
                                    <p:anim from="(-#ppt_h/2)" to="(#ppt_y)" calcmode="lin" valueType="num">
                                      <p:cBhvr>
                                        <p:cTn id="15" dur="1000" fill="hold">
                                          <p:stCondLst>
                                            <p:cond delay="0"/>
                                          </p:stCondLst>
                                        </p:cTn>
                                        <p:tgtEl>
                                          <p:spTgt spid="14"/>
                                        </p:tgtEl>
                                        <p:attrNameLst>
                                          <p:attrName>ppt_y</p:attrName>
                                        </p:attrNameLst>
                                      </p:cBhvr>
                                    </p:anim>
                                    <p:animRot by="21600000">
                                      <p:cBhvr>
                                        <p:cTn id="16" dur="1000" fill="hold">
                                          <p:stCondLst>
                                            <p:cond delay="0"/>
                                          </p:stCondLst>
                                        </p:cTn>
                                        <p:tgtEl>
                                          <p:spTgt spid="14"/>
                                        </p:tgtEl>
                                        <p:attrNameLst>
                                          <p:attrName>r</p:attrName>
                                        </p:attrNameLst>
                                      </p:cBhvr>
                                    </p:animRot>
                                  </p:childTnLst>
                                </p:cTn>
                              </p:par>
                            </p:childTnLst>
                          </p:cTn>
                        </p:par>
                        <p:par>
                          <p:cTn id="17" fill="hold" nodeType="afterGroup">
                            <p:stCondLst>
                              <p:cond delay="4100"/>
                            </p:stCondLst>
                            <p:childTnLst>
                              <p:par>
                                <p:cTn id="18" presetID="45" presetClass="entr" presetSubtype="0" fill="hold" nodeType="afterEffect">
                                  <p:stCondLst>
                                    <p:cond delay="0"/>
                                  </p:stCondLst>
                                  <p:iterate type="lt">
                                    <p:tmPct val="10000"/>
                                  </p:iterate>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2000"/>
                                        <p:tgtEl>
                                          <p:spTgt spid="15">
                                            <p:txEl>
                                              <p:pRg st="0" end="0"/>
                                            </p:txEl>
                                          </p:spTgt>
                                        </p:tgtEl>
                                      </p:cBhvr>
                                    </p:animEffect>
                                    <p:anim calcmode="lin" valueType="num">
                                      <p:cBhvr>
                                        <p:cTn id="21"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s10794.userapi.com/u41949045/-1/x_cabb381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2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pic>
        <p:nvPicPr>
          <p:cNvPr id="29699" name="Picture 5" descr="0011-028-Ne-razzhigaj-kostjor-v-lesu-bez-vzroslykh"/>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9700" name="Picture 2" descr="F:\картинки на эко\0_93e2f_fb30a8be_orig.png"/>
          <p:cNvPicPr>
            <a:picLocks noChangeAspect="1" noChangeArrowheads="1"/>
          </p:cNvPicPr>
          <p:nvPr/>
        </p:nvPicPr>
        <p:blipFill>
          <a:blip r:embed="rId4"/>
          <a:srcRect l="81613" t="80251" r="331"/>
          <a:stretch>
            <a:fillRect/>
          </a:stretch>
        </p:blipFill>
        <p:spPr bwMode="auto">
          <a:xfrm>
            <a:off x="0" y="0"/>
            <a:ext cx="1447800" cy="1741488"/>
          </a:xfrm>
          <a:prstGeom prst="rect">
            <a:avLst/>
          </a:prstGeom>
          <a:noFill/>
          <a:ln w="9525">
            <a:noFill/>
            <a:miter lim="800000"/>
            <a:headEnd/>
            <a:tailEnd/>
          </a:ln>
        </p:spPr>
      </p:pic>
      <p:sp>
        <p:nvSpPr>
          <p:cNvPr id="30726" name="Rectangle 2"/>
          <p:cNvSpPr>
            <a:spLocks noChangeArrowheads="1"/>
          </p:cNvSpPr>
          <p:nvPr/>
        </p:nvSpPr>
        <p:spPr bwMode="auto">
          <a:xfrm>
            <a:off x="0" y="0"/>
            <a:ext cx="9144000" cy="369888"/>
          </a:xfrm>
          <a:prstGeom prst="rect">
            <a:avLst/>
          </a:prstGeom>
          <a:noFill/>
          <a:ln w="9525">
            <a:noFill/>
            <a:miter lim="800000"/>
            <a:headEnd/>
            <a:tailEnd/>
          </a:ln>
        </p:spPr>
        <p:txBody>
          <a:bodyPr anchor="ctr">
            <a:spAutoFit/>
          </a:bodyPr>
          <a:lstStyle/>
          <a:p>
            <a:endParaRPr lang="ru-RU" altLang="ru-RU"/>
          </a:p>
        </p:txBody>
      </p:sp>
      <p:pic>
        <p:nvPicPr>
          <p:cNvPr id="6" name="Picture 5" descr="0001-001-Pravila-povedenija-v-lesu"/>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29703" name="Picture 6" descr="F:\картинки на эко\0_93e2f_fb30a8be_orig.png"/>
          <p:cNvPicPr>
            <a:picLocks noChangeAspect="1" noChangeArrowheads="1"/>
          </p:cNvPicPr>
          <p:nvPr/>
        </p:nvPicPr>
        <p:blipFill>
          <a:blip r:embed="rId6"/>
          <a:srcRect/>
          <a:stretch>
            <a:fillRect/>
          </a:stretch>
        </p:blipFill>
        <p:spPr bwMode="auto">
          <a:xfrm>
            <a:off x="7772400" y="5486400"/>
            <a:ext cx="1371600" cy="1611313"/>
          </a:xfrm>
          <a:prstGeom prst="rect">
            <a:avLst/>
          </a:prstGeom>
          <a:noFill/>
          <a:ln w="9525">
            <a:noFill/>
            <a:miter lim="800000"/>
            <a:headEnd/>
            <a:tailEnd/>
          </a:ln>
        </p:spPr>
      </p:pic>
      <p:sp>
        <p:nvSpPr>
          <p:cNvPr id="30729" name="Rectangle 2"/>
          <p:cNvSpPr>
            <a:spLocks noChangeArrowheads="1"/>
          </p:cNvSpPr>
          <p:nvPr/>
        </p:nvSpPr>
        <p:spPr bwMode="auto">
          <a:xfrm>
            <a:off x="0" y="0"/>
            <a:ext cx="9144000" cy="369888"/>
          </a:xfrm>
          <a:prstGeom prst="rect">
            <a:avLst/>
          </a:prstGeom>
          <a:noFill/>
          <a:ln w="9525">
            <a:noFill/>
            <a:miter lim="800000"/>
            <a:headEnd/>
            <a:tailEnd/>
          </a:ln>
        </p:spPr>
        <p:txBody>
          <a:bodyPr anchor="ctr">
            <a:spAutoFit/>
          </a:bodyPr>
          <a:lstStyle/>
          <a:p>
            <a:endParaRPr lang="ru-RU" altLang="ru-RU"/>
          </a:p>
        </p:txBody>
      </p:sp>
      <p:pic>
        <p:nvPicPr>
          <p:cNvPr id="9" name="Picture 6" descr="0005-012-Ne-zabiraj-iz-lesa-domoj-zhivotnykh"/>
          <p:cNvPicPr>
            <a:picLocks noChangeAspect="1" noChangeArrowheads="1"/>
          </p:cNvPicPr>
          <p:nvPr/>
        </p:nvPicPr>
        <p:blipFill>
          <a:blip r:embed="rId7"/>
          <a:srcRect/>
          <a:stretch>
            <a:fillRect/>
          </a:stretch>
        </p:blipFill>
        <p:spPr bwMode="auto">
          <a:xfrm>
            <a:off x="0" y="0"/>
            <a:ext cx="9144000" cy="7162800"/>
          </a:xfrm>
          <a:prstGeom prst="rect">
            <a:avLst/>
          </a:prstGeom>
          <a:noFill/>
          <a:ln w="9525">
            <a:noFill/>
            <a:miter lim="800000"/>
            <a:headEnd/>
            <a:tailEnd/>
          </a:ln>
        </p:spPr>
      </p:pic>
      <p:pic>
        <p:nvPicPr>
          <p:cNvPr id="10" name="Picture 5" descr="F:\картинки на эко\0_93e2f_fb30a8be_orig.png"/>
          <p:cNvPicPr>
            <a:picLocks noChangeAspect="1" noChangeArrowheads="1"/>
          </p:cNvPicPr>
          <p:nvPr/>
        </p:nvPicPr>
        <p:blipFill>
          <a:blip r:embed="rId8"/>
          <a:srcRect l="49278" t="78654" r="29054" b="1283"/>
          <a:stretch>
            <a:fillRect/>
          </a:stretch>
        </p:blipFill>
        <p:spPr bwMode="auto">
          <a:xfrm>
            <a:off x="7696200" y="5338763"/>
            <a:ext cx="1371600" cy="1671637"/>
          </a:xfrm>
          <a:prstGeom prst="rect">
            <a:avLst/>
          </a:prstGeom>
          <a:noFill/>
          <a:ln w="9525">
            <a:noFill/>
            <a:miter lim="800000"/>
            <a:headEnd/>
            <a:tailEnd/>
          </a:ln>
        </p:spPr>
      </p:pic>
      <p:sp>
        <p:nvSpPr>
          <p:cNvPr id="30732" name="Rectangle 2"/>
          <p:cNvSpPr>
            <a:spLocks noChangeArrowheads="1"/>
          </p:cNvSpPr>
          <p:nvPr/>
        </p:nvSpPr>
        <p:spPr bwMode="auto">
          <a:xfrm>
            <a:off x="0" y="-255588"/>
            <a:ext cx="9144000" cy="369888"/>
          </a:xfrm>
          <a:prstGeom prst="rect">
            <a:avLst/>
          </a:prstGeom>
          <a:noFill/>
          <a:ln w="9525">
            <a:noFill/>
            <a:miter lim="800000"/>
            <a:headEnd/>
            <a:tailEnd/>
          </a:ln>
        </p:spPr>
        <p:txBody>
          <a:bodyPr anchor="ctr">
            <a:spAutoFit/>
          </a:bodyPr>
          <a:lstStyle/>
          <a:p>
            <a:endParaRPr lang="ru-RU" altLang="ru-RU"/>
          </a:p>
        </p:txBody>
      </p:sp>
      <p:pic>
        <p:nvPicPr>
          <p:cNvPr id="13" name="Picture 5" descr="0010-026-Ne-shumite-v-lesu"/>
          <p:cNvPicPr>
            <a:picLocks noChangeAspect="1" noChangeArrowheads="1"/>
          </p:cNvPicPr>
          <p:nvPr/>
        </p:nvPicPr>
        <p:blipFill>
          <a:blip r:embed="rId9"/>
          <a:srcRect/>
          <a:stretch>
            <a:fillRect/>
          </a:stretch>
        </p:blipFill>
        <p:spPr bwMode="auto">
          <a:xfrm>
            <a:off x="0" y="0"/>
            <a:ext cx="9144000" cy="7113588"/>
          </a:xfrm>
          <a:prstGeom prst="rect">
            <a:avLst/>
          </a:prstGeom>
          <a:noFill/>
          <a:ln w="9525">
            <a:noFill/>
            <a:miter lim="800000"/>
            <a:headEnd/>
            <a:tailEnd/>
          </a:ln>
        </p:spPr>
      </p:pic>
      <p:pic>
        <p:nvPicPr>
          <p:cNvPr id="14" name="Picture 10" descr="F:\картинки на эко\0_93e2f_fb30a8be_orig.png"/>
          <p:cNvPicPr>
            <a:picLocks noChangeAspect="1" noChangeArrowheads="1"/>
          </p:cNvPicPr>
          <p:nvPr/>
        </p:nvPicPr>
        <p:blipFill>
          <a:blip r:embed="rId10"/>
          <a:srcRect l="166" t="78654" r="83221" b="1283"/>
          <a:stretch>
            <a:fillRect/>
          </a:stretch>
        </p:blipFill>
        <p:spPr bwMode="auto">
          <a:xfrm>
            <a:off x="-76200" y="5322888"/>
            <a:ext cx="1295400" cy="1687512"/>
          </a:xfrm>
          <a:prstGeom prst="rect">
            <a:avLst/>
          </a:prstGeom>
          <a:noFill/>
          <a:ln w="9525">
            <a:noFill/>
            <a:miter lim="800000"/>
            <a:headEnd/>
            <a:tailEnd/>
          </a:ln>
        </p:spPr>
      </p:pic>
      <p:sp>
        <p:nvSpPr>
          <p:cNvPr id="30735" name="Rectangle 2"/>
          <p:cNvSpPr>
            <a:spLocks noChangeArrowheads="1"/>
          </p:cNvSpPr>
          <p:nvPr/>
        </p:nvSpPr>
        <p:spPr bwMode="auto">
          <a:xfrm flipV="1">
            <a:off x="0" y="0"/>
            <a:ext cx="9144000" cy="369888"/>
          </a:xfrm>
          <a:prstGeom prst="rect">
            <a:avLst/>
          </a:prstGeom>
          <a:noFill/>
          <a:ln w="9525">
            <a:noFill/>
            <a:miter lim="800000"/>
            <a:headEnd/>
            <a:tailEnd/>
          </a:ln>
        </p:spPr>
        <p:txBody>
          <a:bodyPr anchor="ctr">
            <a:spAutoFit/>
          </a:bodyPr>
          <a:lstStyle/>
          <a:p>
            <a:endParaRPr lang="ru-RU" altLang="ru-RU"/>
          </a:p>
        </p:txBody>
      </p:sp>
      <p:pic>
        <p:nvPicPr>
          <p:cNvPr id="16" name="Picture 6" descr="0004-011-Ne-razorjajte-muravejniki"/>
          <p:cNvPicPr>
            <a:picLocks noChangeAspect="1" noChangeArrowheads="1"/>
          </p:cNvPicPr>
          <p:nvPr/>
        </p:nvPicPr>
        <p:blipFill>
          <a:blip r:embed="rId11"/>
          <a:srcRect/>
          <a:stretch>
            <a:fillRect/>
          </a:stretch>
        </p:blipFill>
        <p:spPr bwMode="auto">
          <a:xfrm>
            <a:off x="0" y="0"/>
            <a:ext cx="9144000" cy="7162800"/>
          </a:xfrm>
          <a:prstGeom prst="rect">
            <a:avLst/>
          </a:prstGeom>
          <a:noFill/>
          <a:ln w="9525">
            <a:noFill/>
            <a:miter lim="800000"/>
            <a:headEnd/>
            <a:tailEnd/>
          </a:ln>
        </p:spPr>
      </p:pic>
      <p:pic>
        <p:nvPicPr>
          <p:cNvPr id="17" name="Picture 5" descr="F:\картинки на эко\0_93e2f_fb30a8be_orig.png"/>
          <p:cNvPicPr>
            <a:picLocks noChangeAspect="1" noChangeArrowheads="1"/>
          </p:cNvPicPr>
          <p:nvPr/>
        </p:nvPicPr>
        <p:blipFill>
          <a:blip r:embed="rId8"/>
          <a:srcRect l="49278" t="78654" r="29054" b="1283"/>
          <a:stretch>
            <a:fillRect/>
          </a:stretch>
        </p:blipFill>
        <p:spPr bwMode="auto">
          <a:xfrm>
            <a:off x="-228600" y="-147638"/>
            <a:ext cx="1524000" cy="1595438"/>
          </a:xfrm>
          <a:prstGeom prst="rect">
            <a:avLst/>
          </a:prstGeom>
          <a:noFill/>
          <a:ln w="9525">
            <a:noFill/>
            <a:miter lim="800000"/>
            <a:headEnd/>
            <a:tailEnd/>
          </a:ln>
        </p:spPr>
      </p:pic>
      <p:sp>
        <p:nvSpPr>
          <p:cNvPr id="30738" name="Rectangle 2"/>
          <p:cNvSpPr>
            <a:spLocks noChangeArrowheads="1"/>
          </p:cNvSpPr>
          <p:nvPr/>
        </p:nvSpPr>
        <p:spPr bwMode="auto">
          <a:xfrm flipV="1">
            <a:off x="0" y="0"/>
            <a:ext cx="9144000" cy="369888"/>
          </a:xfrm>
          <a:prstGeom prst="rect">
            <a:avLst/>
          </a:prstGeom>
          <a:noFill/>
          <a:ln w="9525">
            <a:noFill/>
            <a:miter lim="800000"/>
            <a:headEnd/>
            <a:tailEnd/>
          </a:ln>
        </p:spPr>
        <p:txBody>
          <a:bodyPr anchor="ctr">
            <a:spAutoFit/>
          </a:bodyPr>
          <a:lstStyle/>
          <a:p>
            <a:endParaRPr lang="ru-RU" altLang="ru-RU"/>
          </a:p>
        </p:txBody>
      </p:sp>
      <p:pic>
        <p:nvPicPr>
          <p:cNvPr id="19" name="Picture 5" descr="0008-021-Ne-rvite-redkie-tsvety"/>
          <p:cNvPicPr>
            <a:picLocks noChangeAspect="1" noChangeArrowheads="1"/>
          </p:cNvPicPr>
          <p:nvPr/>
        </p:nvPicPr>
        <p:blipFill>
          <a:blip r:embed="rId12"/>
          <a:srcRect/>
          <a:stretch>
            <a:fillRect/>
          </a:stretch>
        </p:blipFill>
        <p:spPr bwMode="auto">
          <a:xfrm>
            <a:off x="0" y="0"/>
            <a:ext cx="9144000" cy="7086600"/>
          </a:xfrm>
          <a:prstGeom prst="rect">
            <a:avLst/>
          </a:prstGeom>
          <a:noFill/>
          <a:ln w="9525">
            <a:noFill/>
            <a:miter lim="800000"/>
            <a:headEnd/>
            <a:tailEnd/>
          </a:ln>
        </p:spPr>
      </p:pic>
      <p:pic>
        <p:nvPicPr>
          <p:cNvPr id="20" name="Picture 2" descr="F:\картинки на эко\0_93e2f_fb30a8be_orig.png"/>
          <p:cNvPicPr>
            <a:picLocks noChangeAspect="1" noChangeArrowheads="1"/>
          </p:cNvPicPr>
          <p:nvPr/>
        </p:nvPicPr>
        <p:blipFill>
          <a:blip r:embed="rId4"/>
          <a:srcRect l="81613" t="80251" r="331"/>
          <a:stretch>
            <a:fillRect/>
          </a:stretch>
        </p:blipFill>
        <p:spPr bwMode="auto">
          <a:xfrm>
            <a:off x="0" y="5345113"/>
            <a:ext cx="1371600" cy="1512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afterEffect">
                                  <p:stCondLst>
                                    <p:cond delay="3000"/>
                                  </p:stCondLst>
                                  <p:iterate type="lt">
                                    <p:tmPct val="5000"/>
                                  </p:iterate>
                                  <p:childTnLst>
                                    <p:anim calcmode="lin" valueType="num">
                                      <p:cBhvr>
                                        <p:cTn id="6" dur="1000"/>
                                        <p:tgtEl>
                                          <p:spTgt spid="19"/>
                                        </p:tgtEl>
                                        <p:attrNameLst>
                                          <p:attrName>ppt_w</p:attrName>
                                        </p:attrNameLst>
                                      </p:cBhvr>
                                      <p:tavLst>
                                        <p:tav tm="0">
                                          <p:val>
                                            <p:strVal val="ppt_w"/>
                                          </p:val>
                                        </p:tav>
                                        <p:tav tm="100000">
                                          <p:val>
                                            <p:fltVal val="0"/>
                                          </p:val>
                                        </p:tav>
                                      </p:tavLst>
                                    </p:anim>
                                    <p:anim calcmode="lin" valueType="num">
                                      <p:cBhvr>
                                        <p:cTn id="7" dur="1000"/>
                                        <p:tgtEl>
                                          <p:spTgt spid="19"/>
                                        </p:tgtEl>
                                        <p:attrNameLst>
                                          <p:attrName>ppt_h</p:attrName>
                                        </p:attrNameLst>
                                      </p:cBhvr>
                                      <p:tavLst>
                                        <p:tav tm="0">
                                          <p:val>
                                            <p:strVal val="ppt_h"/>
                                          </p:val>
                                        </p:tav>
                                        <p:tav tm="100000">
                                          <p:val>
                                            <p:fltVal val="0"/>
                                          </p:val>
                                        </p:tav>
                                      </p:tavLst>
                                    </p:anim>
                                    <p:anim calcmode="lin" valueType="num">
                                      <p:cBhvr>
                                        <p:cTn id="8" dur="1000"/>
                                        <p:tgtEl>
                                          <p:spTgt spid="19"/>
                                        </p:tgtEl>
                                        <p:attrNameLst>
                                          <p:attrName>style.rotation</p:attrName>
                                        </p:attrNameLst>
                                      </p:cBhvr>
                                      <p:tavLst>
                                        <p:tav tm="0">
                                          <p:val>
                                            <p:fltVal val="0"/>
                                          </p:val>
                                        </p:tav>
                                        <p:tav tm="100000">
                                          <p:val>
                                            <p:fltVal val="90"/>
                                          </p:val>
                                        </p:tav>
                                      </p:tavLst>
                                    </p:anim>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cTn>
                              </p:par>
                              <p:par>
                                <p:cTn id="11" presetID="31" presetClass="exit" presetSubtype="0" fill="hold" nodeType="withEffect">
                                  <p:stCondLst>
                                    <p:cond delay="3000"/>
                                  </p:stCondLst>
                                  <p:iterate type="lt">
                                    <p:tmPct val="5000"/>
                                  </p:iterate>
                                  <p:childTnLst>
                                    <p:anim calcmode="lin" valueType="num">
                                      <p:cBhvr>
                                        <p:cTn id="12" dur="1000"/>
                                        <p:tgtEl>
                                          <p:spTgt spid="20"/>
                                        </p:tgtEl>
                                        <p:attrNameLst>
                                          <p:attrName>ppt_w</p:attrName>
                                        </p:attrNameLst>
                                      </p:cBhvr>
                                      <p:tavLst>
                                        <p:tav tm="0">
                                          <p:val>
                                            <p:strVal val="ppt_w"/>
                                          </p:val>
                                        </p:tav>
                                        <p:tav tm="100000">
                                          <p:val>
                                            <p:fltVal val="0"/>
                                          </p:val>
                                        </p:tav>
                                      </p:tavLst>
                                    </p:anim>
                                    <p:anim calcmode="lin" valueType="num">
                                      <p:cBhvr>
                                        <p:cTn id="13" dur="1000"/>
                                        <p:tgtEl>
                                          <p:spTgt spid="20"/>
                                        </p:tgtEl>
                                        <p:attrNameLst>
                                          <p:attrName>ppt_h</p:attrName>
                                        </p:attrNameLst>
                                      </p:cBhvr>
                                      <p:tavLst>
                                        <p:tav tm="0">
                                          <p:val>
                                            <p:strVal val="ppt_h"/>
                                          </p:val>
                                        </p:tav>
                                        <p:tav tm="100000">
                                          <p:val>
                                            <p:fltVal val="0"/>
                                          </p:val>
                                        </p:tav>
                                      </p:tavLst>
                                    </p:anim>
                                    <p:anim calcmode="lin" valueType="num">
                                      <p:cBhvr>
                                        <p:cTn id="14" dur="1000"/>
                                        <p:tgtEl>
                                          <p:spTgt spid="20"/>
                                        </p:tgtEl>
                                        <p:attrNameLst>
                                          <p:attrName>style.rotation</p:attrName>
                                        </p:attrNameLst>
                                      </p:cBhvr>
                                      <p:tavLst>
                                        <p:tav tm="0">
                                          <p:val>
                                            <p:fltVal val="0"/>
                                          </p:val>
                                        </p:tav>
                                        <p:tav tm="100000">
                                          <p:val>
                                            <p:fltVal val="90"/>
                                          </p:val>
                                        </p:tav>
                                      </p:tavLst>
                                    </p:anim>
                                    <p:animEffect transition="out" filter="fade">
                                      <p:cBhvr>
                                        <p:cTn id="15" dur="1000"/>
                                        <p:tgtEl>
                                          <p:spTgt spid="20"/>
                                        </p:tgtEl>
                                      </p:cBhvr>
                                    </p:animEffect>
                                    <p:set>
                                      <p:cBhvr>
                                        <p:cTn id="16" dur="1" fill="hold">
                                          <p:stCondLst>
                                            <p:cond delay="999"/>
                                          </p:stCondLst>
                                        </p:cTn>
                                        <p:tgtEl>
                                          <p:spTgt spid="20"/>
                                        </p:tgtEl>
                                        <p:attrNameLst>
                                          <p:attrName>style.visibility</p:attrName>
                                        </p:attrNameLst>
                                      </p:cBhvr>
                                      <p:to>
                                        <p:strVal val="hidden"/>
                                      </p:to>
                                    </p:set>
                                  </p:childTnLst>
                                </p:cTn>
                              </p:par>
                            </p:childTnLst>
                          </p:cTn>
                        </p:par>
                        <p:par>
                          <p:cTn id="17" fill="hold" nodeType="afterGroup">
                            <p:stCondLst>
                              <p:cond delay="4000"/>
                            </p:stCondLst>
                            <p:childTnLst>
                              <p:par>
                                <p:cTn id="18" presetID="29" presetClass="exit" presetSubtype="0" fill="hold" nodeType="afterEffect">
                                  <p:stCondLst>
                                    <p:cond delay="3000"/>
                                  </p:stCondLst>
                                  <p:childTnLst>
                                    <p:anim calcmode="lin" valueType="num">
                                      <p:cBhvr>
                                        <p:cTn id="19" dur="1000"/>
                                        <p:tgtEl>
                                          <p:spTgt spid="16"/>
                                        </p:tgtEl>
                                        <p:attrNameLst>
                                          <p:attrName>ppt_x</p:attrName>
                                        </p:attrNameLst>
                                      </p:cBhvr>
                                      <p:tavLst>
                                        <p:tav tm="0">
                                          <p:val>
                                            <p:strVal val="ppt_x"/>
                                          </p:val>
                                        </p:tav>
                                        <p:tav tm="100000">
                                          <p:val>
                                            <p:strVal val="ppt_x-.2"/>
                                          </p:val>
                                        </p:tav>
                                      </p:tavLst>
                                    </p:anim>
                                    <p:anim calcmode="lin" valueType="num">
                                      <p:cBhvr>
                                        <p:cTn id="20" dur="1000"/>
                                        <p:tgtEl>
                                          <p:spTgt spid="16"/>
                                        </p:tgtEl>
                                        <p:attrNameLst>
                                          <p:attrName>ppt_y</p:attrName>
                                        </p:attrNameLst>
                                      </p:cBhvr>
                                      <p:tavLst>
                                        <p:tav tm="0">
                                          <p:val>
                                            <p:strVal val="ppt_y"/>
                                          </p:val>
                                        </p:tav>
                                        <p:tav tm="100000">
                                          <p:val>
                                            <p:strVal val="ppt_y"/>
                                          </p:val>
                                        </p:tav>
                                      </p:tavLst>
                                    </p:anim>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par>
                                <p:cTn id="23" presetID="29" presetClass="exit" presetSubtype="0" fill="hold" nodeType="withEffect">
                                  <p:stCondLst>
                                    <p:cond delay="3000"/>
                                  </p:stCondLst>
                                  <p:childTnLst>
                                    <p:anim calcmode="lin" valueType="num">
                                      <p:cBhvr>
                                        <p:cTn id="24" dur="1000"/>
                                        <p:tgtEl>
                                          <p:spTgt spid="17"/>
                                        </p:tgtEl>
                                        <p:attrNameLst>
                                          <p:attrName>ppt_x</p:attrName>
                                        </p:attrNameLst>
                                      </p:cBhvr>
                                      <p:tavLst>
                                        <p:tav tm="0">
                                          <p:val>
                                            <p:strVal val="ppt_x"/>
                                          </p:val>
                                        </p:tav>
                                        <p:tav tm="100000">
                                          <p:val>
                                            <p:strVal val="ppt_x-.2"/>
                                          </p:val>
                                        </p:tav>
                                      </p:tavLst>
                                    </p:anim>
                                    <p:anim calcmode="lin" valueType="num">
                                      <p:cBhvr>
                                        <p:cTn id="25" dur="1000"/>
                                        <p:tgtEl>
                                          <p:spTgt spid="17"/>
                                        </p:tgtEl>
                                        <p:attrNameLst>
                                          <p:attrName>ppt_y</p:attrName>
                                        </p:attrNameLst>
                                      </p:cBhvr>
                                      <p:tavLst>
                                        <p:tav tm="0">
                                          <p:val>
                                            <p:strVal val="ppt_y"/>
                                          </p:val>
                                        </p:tav>
                                        <p:tav tm="100000">
                                          <p:val>
                                            <p:strVal val="ppt_y"/>
                                          </p:val>
                                        </p:tav>
                                      </p:tavLst>
                                    </p:anim>
                                    <p:animEffect transition="out" filter="fade">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cTn>
                              </p:par>
                            </p:childTnLst>
                          </p:cTn>
                        </p:par>
                        <p:par>
                          <p:cTn id="28" fill="hold" nodeType="afterGroup">
                            <p:stCondLst>
                              <p:cond delay="8000"/>
                            </p:stCondLst>
                            <p:childTnLst>
                              <p:par>
                                <p:cTn id="29" presetID="37" presetClass="exit" presetSubtype="0" fill="hold" nodeType="afterEffect">
                                  <p:stCondLst>
                                    <p:cond delay="3000"/>
                                  </p:stCondLst>
                                  <p:childTnLst>
                                    <p:animEffect transition="out" filter="fade">
                                      <p:cBhvr>
                                        <p:cTn id="30" dur="1000"/>
                                        <p:tgtEl>
                                          <p:spTgt spid="13"/>
                                        </p:tgtEl>
                                      </p:cBhvr>
                                    </p:animEffect>
                                    <p:anim calcmode="lin" valueType="num">
                                      <p:cBhvr>
                                        <p:cTn id="31" dur="1000"/>
                                        <p:tgtEl>
                                          <p:spTgt spid="13"/>
                                        </p:tgtEl>
                                        <p:attrNameLst>
                                          <p:attrName>ppt_x</p:attrName>
                                        </p:attrNameLst>
                                      </p:cBhvr>
                                      <p:tavLst>
                                        <p:tav tm="0">
                                          <p:val>
                                            <p:strVal val="ppt_x"/>
                                          </p:val>
                                        </p:tav>
                                        <p:tav tm="100000">
                                          <p:val>
                                            <p:strVal val="ppt_x"/>
                                          </p:val>
                                        </p:tav>
                                      </p:tavLst>
                                    </p:anim>
                                    <p:anim calcmode="lin" valueType="num">
                                      <p:cBhvr>
                                        <p:cTn id="32" dur="100" decel="100000"/>
                                        <p:tgtEl>
                                          <p:spTgt spid="13"/>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13"/>
                                        </p:tgtEl>
                                        <p:attrNameLst>
                                          <p:attrName>ppt_y</p:attrName>
                                        </p:attrNameLst>
                                      </p:cBhvr>
                                      <p:tavLst>
                                        <p:tav tm="0">
                                          <p:val>
                                            <p:strVal val="ppt_y"/>
                                          </p:val>
                                        </p:tav>
                                        <p:tav tm="100000">
                                          <p:val>
                                            <p:strVal val="ppt_y+1"/>
                                          </p:val>
                                        </p:tav>
                                      </p:tavLst>
                                    </p:anim>
                                    <p:set>
                                      <p:cBhvr>
                                        <p:cTn id="34" dur="1" fill="hold">
                                          <p:stCondLst>
                                            <p:cond delay="999"/>
                                          </p:stCondLst>
                                        </p:cTn>
                                        <p:tgtEl>
                                          <p:spTgt spid="13"/>
                                        </p:tgtEl>
                                        <p:attrNameLst>
                                          <p:attrName>style.visibility</p:attrName>
                                        </p:attrNameLst>
                                      </p:cBhvr>
                                      <p:to>
                                        <p:strVal val="hidden"/>
                                      </p:to>
                                    </p:set>
                                  </p:childTnLst>
                                </p:cTn>
                              </p:par>
                              <p:par>
                                <p:cTn id="35" presetID="37" presetClass="exit" presetSubtype="0" fill="hold" nodeType="withEffect">
                                  <p:stCondLst>
                                    <p:cond delay="3000"/>
                                  </p:stCondLst>
                                  <p:childTnLst>
                                    <p:animEffect transition="out" filter="fade">
                                      <p:cBhvr>
                                        <p:cTn id="36" dur="1000"/>
                                        <p:tgtEl>
                                          <p:spTgt spid="14"/>
                                        </p:tgtEl>
                                      </p:cBhvr>
                                    </p:animEffect>
                                    <p:anim calcmode="lin" valueType="num">
                                      <p:cBhvr>
                                        <p:cTn id="37" dur="1000"/>
                                        <p:tgtEl>
                                          <p:spTgt spid="14"/>
                                        </p:tgtEl>
                                        <p:attrNameLst>
                                          <p:attrName>ppt_x</p:attrName>
                                        </p:attrNameLst>
                                      </p:cBhvr>
                                      <p:tavLst>
                                        <p:tav tm="0">
                                          <p:val>
                                            <p:strVal val="ppt_x"/>
                                          </p:val>
                                        </p:tav>
                                        <p:tav tm="100000">
                                          <p:val>
                                            <p:strVal val="ppt_x"/>
                                          </p:val>
                                        </p:tav>
                                      </p:tavLst>
                                    </p:anim>
                                    <p:anim calcmode="lin" valueType="num">
                                      <p:cBhvr>
                                        <p:cTn id="38" dur="100" decel="100000"/>
                                        <p:tgtEl>
                                          <p:spTgt spid="14"/>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14"/>
                                        </p:tgtEl>
                                        <p:attrNameLst>
                                          <p:attrName>ppt_y</p:attrName>
                                        </p:attrNameLst>
                                      </p:cBhvr>
                                      <p:tavLst>
                                        <p:tav tm="0">
                                          <p:val>
                                            <p:strVal val="ppt_y"/>
                                          </p:val>
                                        </p:tav>
                                        <p:tav tm="100000">
                                          <p:val>
                                            <p:strVal val="ppt_y+1"/>
                                          </p:val>
                                        </p:tav>
                                      </p:tavLst>
                                    </p:anim>
                                    <p:set>
                                      <p:cBhvr>
                                        <p:cTn id="40" dur="1" fill="hold">
                                          <p:stCondLst>
                                            <p:cond delay="999"/>
                                          </p:stCondLst>
                                        </p:cTn>
                                        <p:tgtEl>
                                          <p:spTgt spid="14"/>
                                        </p:tgtEl>
                                        <p:attrNameLst>
                                          <p:attrName>style.visibility</p:attrName>
                                        </p:attrNameLst>
                                      </p:cBhvr>
                                      <p:to>
                                        <p:strVal val="hidden"/>
                                      </p:to>
                                    </p:set>
                                  </p:childTnLst>
                                </p:cTn>
                              </p:par>
                            </p:childTnLst>
                          </p:cTn>
                        </p:par>
                        <p:par>
                          <p:cTn id="41" fill="hold" nodeType="afterGroup">
                            <p:stCondLst>
                              <p:cond delay="12000"/>
                            </p:stCondLst>
                            <p:childTnLst>
                              <p:par>
                                <p:cTn id="42" presetID="9" presetClass="exit" presetSubtype="0" fill="hold" nodeType="afterEffect">
                                  <p:stCondLst>
                                    <p:cond delay="300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nodeType="withEffect">
                                  <p:stCondLst>
                                    <p:cond delay="300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nodeType="afterGroup">
                            <p:stCondLst>
                              <p:cond delay="15500"/>
                            </p:stCondLst>
                            <p:childTnLst>
                              <p:par>
                                <p:cTn id="49" presetID="17" presetClass="exit" presetSubtype="10" fill="hold" nodeType="afterEffect">
                                  <p:stCondLst>
                                    <p:cond delay="3000"/>
                                  </p:stCondLst>
                                  <p:childTnLst>
                                    <p:anim calcmode="lin" valueType="num">
                                      <p:cBhvr>
                                        <p:cTn id="50" dur="1000"/>
                                        <p:tgtEl>
                                          <p:spTgt spid="6"/>
                                        </p:tgtEl>
                                        <p:attrNameLst>
                                          <p:attrName>ppt_w</p:attrName>
                                        </p:attrNameLst>
                                      </p:cBhvr>
                                      <p:tavLst>
                                        <p:tav tm="0">
                                          <p:val>
                                            <p:strVal val="ppt_w"/>
                                          </p:val>
                                        </p:tav>
                                        <p:tav tm="100000">
                                          <p:val>
                                            <p:fltVal val="0"/>
                                          </p:val>
                                        </p:tav>
                                      </p:tavLst>
                                    </p:anim>
                                    <p:anim calcmode="lin" valueType="num">
                                      <p:cBhvr>
                                        <p:cTn id="51" dur="1000"/>
                                        <p:tgtEl>
                                          <p:spTgt spid="6"/>
                                        </p:tgtEl>
                                        <p:attrNameLst>
                                          <p:attrName>ppt_h</p:attrName>
                                        </p:attrNameLst>
                                      </p:cBhvr>
                                      <p:tavLst>
                                        <p:tav tm="0">
                                          <p:val>
                                            <p:strVal val="ppt_h"/>
                                          </p:val>
                                        </p:tav>
                                        <p:tav tm="100000">
                                          <p:val>
                                            <p:strVal val="ppt_h"/>
                                          </p:val>
                                        </p:tav>
                                      </p:tavLst>
                                    </p:anim>
                                    <p:set>
                                      <p:cBhvr>
                                        <p:cTn id="52" dur="1" fill="hold">
                                          <p:stCondLst>
                                            <p:cond delay="999"/>
                                          </p:stCondLst>
                                        </p:cTn>
                                        <p:tgtEl>
                                          <p:spTgt spid="6"/>
                                        </p:tgtEl>
                                        <p:attrNameLst>
                                          <p:attrName>style.visibility</p:attrName>
                                        </p:attrNameLst>
                                      </p:cBhvr>
                                      <p:to>
                                        <p:strVal val="hidden"/>
                                      </p:to>
                                    </p:set>
                                  </p:childTnLst>
                                </p:cTn>
                              </p:par>
                              <p:par>
                                <p:cTn id="53" presetID="17" presetClass="exit" presetSubtype="10" fill="hold" nodeType="withEffect">
                                  <p:stCondLst>
                                    <p:cond delay="3000"/>
                                  </p:stCondLst>
                                  <p:childTnLst>
                                    <p:anim calcmode="lin" valueType="num">
                                      <p:cBhvr>
                                        <p:cTn id="54" dur="1000"/>
                                        <p:tgtEl>
                                          <p:spTgt spid="29703"/>
                                        </p:tgtEl>
                                        <p:attrNameLst>
                                          <p:attrName>ppt_w</p:attrName>
                                        </p:attrNameLst>
                                      </p:cBhvr>
                                      <p:tavLst>
                                        <p:tav tm="0">
                                          <p:val>
                                            <p:strVal val="ppt_w"/>
                                          </p:val>
                                        </p:tav>
                                        <p:tav tm="100000">
                                          <p:val>
                                            <p:fltVal val="0"/>
                                          </p:val>
                                        </p:tav>
                                      </p:tavLst>
                                    </p:anim>
                                    <p:anim calcmode="lin" valueType="num">
                                      <p:cBhvr>
                                        <p:cTn id="55" dur="1000"/>
                                        <p:tgtEl>
                                          <p:spTgt spid="29703"/>
                                        </p:tgtEl>
                                        <p:attrNameLst>
                                          <p:attrName>ppt_h</p:attrName>
                                        </p:attrNameLst>
                                      </p:cBhvr>
                                      <p:tavLst>
                                        <p:tav tm="0">
                                          <p:val>
                                            <p:strVal val="ppt_h"/>
                                          </p:val>
                                        </p:tav>
                                        <p:tav tm="100000">
                                          <p:val>
                                            <p:strVal val="ppt_h"/>
                                          </p:val>
                                        </p:tav>
                                      </p:tavLst>
                                    </p:anim>
                                    <p:set>
                                      <p:cBhvr>
                                        <p:cTn id="56" dur="1" fill="hold">
                                          <p:stCondLst>
                                            <p:cond delay="999"/>
                                          </p:stCondLst>
                                        </p:cTn>
                                        <p:tgtEl>
                                          <p:spTgt spid="29703"/>
                                        </p:tgtEl>
                                        <p:attrNameLst>
                                          <p:attrName>style.visibility</p:attrName>
                                        </p:attrNameLst>
                                      </p:cBhvr>
                                      <p:to>
                                        <p:strVal val="hidden"/>
                                      </p:to>
                                    </p:set>
                                  </p:childTnLst>
                                </p:cTn>
                              </p:par>
                            </p:childTnLst>
                          </p:cTn>
                        </p:par>
                        <p:par>
                          <p:cTn id="57" fill="hold" nodeType="afterGroup">
                            <p:stCondLst>
                              <p:cond delay="19500"/>
                            </p:stCondLst>
                            <p:childTnLst>
                              <p:par>
                                <p:cTn id="58" presetID="55" presetClass="exit" presetSubtype="0" fill="hold" nodeType="afterEffect">
                                  <p:stCondLst>
                                    <p:cond delay="3000"/>
                                  </p:stCondLst>
                                  <p:childTnLst>
                                    <p:anim calcmode="lin" valueType="num">
                                      <p:cBhvr>
                                        <p:cTn id="59" dur="1000"/>
                                        <p:tgtEl>
                                          <p:spTgt spid="29699"/>
                                        </p:tgtEl>
                                        <p:attrNameLst>
                                          <p:attrName>ppt_w</p:attrName>
                                        </p:attrNameLst>
                                      </p:cBhvr>
                                      <p:tavLst>
                                        <p:tav tm="0">
                                          <p:val>
                                            <p:strVal val="ppt_w"/>
                                          </p:val>
                                        </p:tav>
                                        <p:tav tm="100000">
                                          <p:val>
                                            <p:strVal val="ppt_w*0.70"/>
                                          </p:val>
                                        </p:tav>
                                      </p:tavLst>
                                    </p:anim>
                                    <p:anim calcmode="lin" valueType="num">
                                      <p:cBhvr>
                                        <p:cTn id="60" dur="1000"/>
                                        <p:tgtEl>
                                          <p:spTgt spid="29699"/>
                                        </p:tgtEl>
                                        <p:attrNameLst>
                                          <p:attrName>ppt_h</p:attrName>
                                        </p:attrNameLst>
                                      </p:cBhvr>
                                      <p:tavLst>
                                        <p:tav tm="0">
                                          <p:val>
                                            <p:strVal val="ppt_h"/>
                                          </p:val>
                                        </p:tav>
                                        <p:tav tm="100000">
                                          <p:val>
                                            <p:strVal val="ppt_h"/>
                                          </p:val>
                                        </p:tav>
                                      </p:tavLst>
                                    </p:anim>
                                    <p:animEffect transition="out" filter="fade">
                                      <p:cBhvr>
                                        <p:cTn id="61" dur="1000"/>
                                        <p:tgtEl>
                                          <p:spTgt spid="29699"/>
                                        </p:tgtEl>
                                      </p:cBhvr>
                                    </p:animEffect>
                                    <p:set>
                                      <p:cBhvr>
                                        <p:cTn id="62" dur="1" fill="hold">
                                          <p:stCondLst>
                                            <p:cond delay="999"/>
                                          </p:stCondLst>
                                        </p:cTn>
                                        <p:tgtEl>
                                          <p:spTgt spid="29699"/>
                                        </p:tgtEl>
                                        <p:attrNameLst>
                                          <p:attrName>style.visibility</p:attrName>
                                        </p:attrNameLst>
                                      </p:cBhvr>
                                      <p:to>
                                        <p:strVal val="hidden"/>
                                      </p:to>
                                    </p:set>
                                  </p:childTnLst>
                                </p:cTn>
                              </p:par>
                              <p:par>
                                <p:cTn id="63" presetID="55" presetClass="exit" presetSubtype="0" fill="hold" nodeType="withEffect">
                                  <p:stCondLst>
                                    <p:cond delay="3000"/>
                                  </p:stCondLst>
                                  <p:childTnLst>
                                    <p:anim calcmode="lin" valueType="num">
                                      <p:cBhvr>
                                        <p:cTn id="64" dur="1000"/>
                                        <p:tgtEl>
                                          <p:spTgt spid="29700"/>
                                        </p:tgtEl>
                                        <p:attrNameLst>
                                          <p:attrName>ppt_w</p:attrName>
                                        </p:attrNameLst>
                                      </p:cBhvr>
                                      <p:tavLst>
                                        <p:tav tm="0">
                                          <p:val>
                                            <p:strVal val="ppt_w"/>
                                          </p:val>
                                        </p:tav>
                                        <p:tav tm="100000">
                                          <p:val>
                                            <p:strVal val="ppt_w*0.70"/>
                                          </p:val>
                                        </p:tav>
                                      </p:tavLst>
                                    </p:anim>
                                    <p:anim calcmode="lin" valueType="num">
                                      <p:cBhvr>
                                        <p:cTn id="65" dur="1000"/>
                                        <p:tgtEl>
                                          <p:spTgt spid="29700"/>
                                        </p:tgtEl>
                                        <p:attrNameLst>
                                          <p:attrName>ppt_h</p:attrName>
                                        </p:attrNameLst>
                                      </p:cBhvr>
                                      <p:tavLst>
                                        <p:tav tm="0">
                                          <p:val>
                                            <p:strVal val="ppt_h"/>
                                          </p:val>
                                        </p:tav>
                                        <p:tav tm="100000">
                                          <p:val>
                                            <p:strVal val="ppt_h"/>
                                          </p:val>
                                        </p:tav>
                                      </p:tavLst>
                                    </p:anim>
                                    <p:animEffect transition="out" filter="fade">
                                      <p:cBhvr>
                                        <p:cTn id="66" dur="1000"/>
                                        <p:tgtEl>
                                          <p:spTgt spid="29700"/>
                                        </p:tgtEl>
                                      </p:cBhvr>
                                    </p:animEffect>
                                    <p:set>
                                      <p:cBhvr>
                                        <p:cTn id="67" dur="1" fill="hold">
                                          <p:stCondLst>
                                            <p:cond delay="999"/>
                                          </p:stCondLst>
                                        </p:cTn>
                                        <p:tgtEl>
                                          <p:spTgt spid="297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38914" name="Rectangle 2"/>
          <p:cNvSpPr>
            <a:spLocks noChangeArrowheads="1"/>
          </p:cNvSpPr>
          <p:nvPr/>
        </p:nvSpPr>
        <p:spPr bwMode="auto">
          <a:xfrm>
            <a:off x="1219200" y="3276600"/>
            <a:ext cx="7391400" cy="2678113"/>
          </a:xfrm>
          <a:prstGeom prst="rect">
            <a:avLst/>
          </a:prstGeom>
          <a:noFill/>
          <a:ln w="9525">
            <a:noFill/>
            <a:miter lim="800000"/>
            <a:headEnd/>
            <a:tailEnd/>
          </a:ln>
        </p:spPr>
        <p:txBody>
          <a:bodyPr anchor="ctr">
            <a:spAutoFit/>
          </a:bodyPr>
          <a:lstStyle/>
          <a:p>
            <a:pPr eaLnBrk="0" hangingPunct="0"/>
            <a:r>
              <a:rPr lang="en-US" altLang="ru-RU" sz="4000" b="1" i="1">
                <a:solidFill>
                  <a:srgbClr val="006600"/>
                </a:solidFill>
                <a:cs typeface="Browallia New" pitchFamily="34" charset="-34"/>
              </a:rPr>
              <a:t> </a:t>
            </a:r>
            <a:r>
              <a:rPr lang="ru-RU" altLang="ru-RU" sz="4800" b="1" i="1">
                <a:solidFill>
                  <a:srgbClr val="006600"/>
                </a:solidFill>
                <a:cs typeface="Browallia New" pitchFamily="34" charset="-34"/>
              </a:rPr>
              <a:t>Разминка: </a:t>
            </a:r>
          </a:p>
          <a:p>
            <a:pPr eaLnBrk="0" hangingPunct="0"/>
            <a:r>
              <a:rPr lang="ru-RU" altLang="ru-RU" sz="4000" b="1" i="1">
                <a:solidFill>
                  <a:srgbClr val="006600"/>
                </a:solidFill>
                <a:cs typeface="Browallia New" pitchFamily="34" charset="-34"/>
              </a:rPr>
              <a:t>      а) общие сведения;</a:t>
            </a:r>
          </a:p>
          <a:p>
            <a:pPr eaLnBrk="0" hangingPunct="0"/>
            <a:r>
              <a:rPr lang="ru-RU" altLang="ru-RU" sz="4000" b="1" i="1">
                <a:solidFill>
                  <a:srgbClr val="006600"/>
                </a:solidFill>
                <a:cs typeface="Browallia New" pitchFamily="34" charset="-34"/>
              </a:rPr>
              <a:t>      б) самое, самое…; </a:t>
            </a:r>
          </a:p>
          <a:p>
            <a:pPr eaLnBrk="0" hangingPunct="0"/>
            <a:r>
              <a:rPr lang="ru-RU" altLang="ru-RU" sz="4000" b="1" i="1">
                <a:solidFill>
                  <a:srgbClr val="006600"/>
                </a:solidFill>
                <a:cs typeface="Browallia New" pitchFamily="34" charset="-34"/>
              </a:rPr>
              <a:t>      в) что дает нам лес?</a:t>
            </a:r>
          </a:p>
        </p:txBody>
      </p:sp>
      <p:sp>
        <p:nvSpPr>
          <p:cNvPr id="23" name="TextBox 22"/>
          <p:cNvSpPr txBox="1">
            <a:spLocks noChangeArrowheads="1"/>
          </p:cNvSpPr>
          <p:nvPr/>
        </p:nvSpPr>
        <p:spPr bwMode="auto">
          <a:xfrm>
            <a:off x="5105400" y="457200"/>
            <a:ext cx="2819400" cy="923925"/>
          </a:xfrm>
          <a:prstGeom prst="rect">
            <a:avLst/>
          </a:prstGeom>
          <a:noFill/>
          <a:ln w="9525">
            <a:noFill/>
            <a:miter lim="800000"/>
            <a:headEnd/>
            <a:tailEnd/>
          </a:ln>
        </p:spPr>
        <p:txBody>
          <a:bodyPr>
            <a:spAutoFit/>
          </a:bodyPr>
          <a:lstStyle/>
          <a:p>
            <a:pPr>
              <a:defRPr/>
            </a:pPr>
            <a:r>
              <a:rPr lang="en-US" sz="5400" b="1" dirty="0">
                <a:solidFill>
                  <a:srgbClr val="006600"/>
                </a:solidFill>
                <a:latin typeface="+mj-lt"/>
              </a:rPr>
              <a:t>I </a:t>
            </a:r>
            <a:r>
              <a:rPr lang="ru-RU" sz="5400" b="1" dirty="0">
                <a:solidFill>
                  <a:srgbClr val="006600"/>
                </a:solidFill>
                <a:latin typeface="+mj-lt"/>
              </a:rPr>
              <a:t>раунд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500"/>
                            </p:stCondLst>
                            <p:childTnLst>
                              <p:par>
                                <p:cTn id="11" presetID="17" presetClass="entr" presetSubtype="10" fill="hold" nodeType="afterEffect">
                                  <p:stCondLst>
                                    <p:cond delay="0"/>
                                  </p:stCondLst>
                                  <p:childTnLst>
                                    <p:set>
                                      <p:cBhvr>
                                        <p:cTn id="12" dur="1" fill="hold">
                                          <p:stCondLst>
                                            <p:cond delay="0"/>
                                          </p:stCondLst>
                                        </p:cTn>
                                        <p:tgtEl>
                                          <p:spTgt spid="38914">
                                            <p:txEl>
                                              <p:pRg st="0" end="0"/>
                                            </p:txEl>
                                          </p:spTgt>
                                        </p:tgtEl>
                                        <p:attrNameLst>
                                          <p:attrName>style.visibility</p:attrName>
                                        </p:attrNameLst>
                                      </p:cBhvr>
                                      <p:to>
                                        <p:strVal val="visible"/>
                                      </p:to>
                                    </p:set>
                                    <p:anim calcmode="lin" valueType="num">
                                      <p:cBhvr>
                                        <p:cTn id="13" dur="500" fill="hold"/>
                                        <p:tgtEl>
                                          <p:spTgt spid="3891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8914">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38914">
                                            <p:txEl>
                                              <p:pRg st="1" end="1"/>
                                            </p:txEl>
                                          </p:spTgt>
                                        </p:tgtEl>
                                        <p:attrNameLst>
                                          <p:attrName>style.visibility</p:attrName>
                                        </p:attrNameLst>
                                      </p:cBhvr>
                                      <p:to>
                                        <p:strVal val="visible"/>
                                      </p:to>
                                    </p:set>
                                    <p:anim calcmode="lin" valueType="num">
                                      <p:cBhvr>
                                        <p:cTn id="17" dur="500" fill="hold"/>
                                        <p:tgtEl>
                                          <p:spTgt spid="3891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8914">
                                            <p:txEl>
                                              <p:pRg st="1" end="1"/>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8914">
                                            <p:txEl>
                                              <p:pRg st="2" end="2"/>
                                            </p:txEl>
                                          </p:spTgt>
                                        </p:tgtEl>
                                        <p:attrNameLst>
                                          <p:attrName>style.visibility</p:attrName>
                                        </p:attrNameLst>
                                      </p:cBhvr>
                                      <p:to>
                                        <p:strVal val="visible"/>
                                      </p:to>
                                    </p:set>
                                    <p:anim calcmode="lin" valueType="num">
                                      <p:cBhvr>
                                        <p:cTn id="21" dur="500" fill="hold"/>
                                        <p:tgtEl>
                                          <p:spTgt spid="3891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8914">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38914">
                                            <p:txEl>
                                              <p:pRg st="3" end="3"/>
                                            </p:txEl>
                                          </p:spTgt>
                                        </p:tgtEl>
                                        <p:attrNameLst>
                                          <p:attrName>style.visibility</p:attrName>
                                        </p:attrNameLst>
                                      </p:cBhvr>
                                      <p:to>
                                        <p:strVal val="visible"/>
                                      </p:to>
                                    </p:set>
                                    <p:anim calcmode="lin" valueType="num">
                                      <p:cBhvr>
                                        <p:cTn id="25" dur="500" fill="hold"/>
                                        <p:tgtEl>
                                          <p:spTgt spid="389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891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cs10794.userapi.com/u41949045/-1/x_cabb381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152400" y="4419600"/>
            <a:ext cx="9144000" cy="1016000"/>
          </a:xfrm>
          <a:prstGeom prst="rect">
            <a:avLst/>
          </a:prstGeom>
          <a:noFill/>
          <a:ln w="9525">
            <a:noFill/>
            <a:miter lim="800000"/>
            <a:headEnd/>
            <a:tailEnd/>
          </a:ln>
        </p:spPr>
        <p:txBody>
          <a:bodyPr>
            <a:spAutoFit/>
          </a:bodyPr>
          <a:lstStyle/>
          <a:p>
            <a:pPr>
              <a:defRPr/>
            </a:pPr>
            <a:r>
              <a:rPr lang="ru-RU" sz="5400" b="1" dirty="0">
                <a:solidFill>
                  <a:srgbClr val="00FF00"/>
                </a:solidFill>
                <a:latin typeface="+mj-lt"/>
              </a:rPr>
              <a:t>  </a:t>
            </a:r>
            <a:r>
              <a:rPr lang="ru-RU" sz="6000" b="1" dirty="0">
                <a:solidFill>
                  <a:srgbClr val="00FF00"/>
                </a:solidFill>
                <a:latin typeface="+mj-lt"/>
              </a:rPr>
              <a:t>Спасибо за внимание!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3075" name="Прямоугольник 2"/>
          <p:cNvSpPr>
            <a:spLocks noChangeArrowheads="1"/>
          </p:cNvSpPr>
          <p:nvPr/>
        </p:nvSpPr>
        <p:spPr bwMode="auto">
          <a:xfrm>
            <a:off x="457200" y="762000"/>
            <a:ext cx="9067800" cy="1200150"/>
          </a:xfrm>
          <a:prstGeom prst="rect">
            <a:avLst/>
          </a:prstGeom>
          <a:noFill/>
          <a:ln w="9525">
            <a:noFill/>
            <a:miter lim="800000"/>
            <a:headEnd/>
            <a:tailEnd/>
          </a:ln>
        </p:spPr>
        <p:txBody>
          <a:bodyPr>
            <a:spAutoFit/>
          </a:bodyPr>
          <a:lstStyle/>
          <a:p>
            <a:pPr>
              <a:defRPr/>
            </a:pPr>
            <a:r>
              <a:rPr lang="ru-RU" sz="2000" i="1" dirty="0">
                <a:solidFill>
                  <a:srgbClr val="003300"/>
                </a:solidFill>
                <a:latin typeface="Arial Unicode MS" pitchFamily="34" charset="-128"/>
              </a:rPr>
              <a:t>1.  </a:t>
            </a:r>
            <a:r>
              <a:rPr lang="ru-RU" sz="2400" i="1" dirty="0">
                <a:solidFill>
                  <a:srgbClr val="003300"/>
                </a:solidFill>
                <a:latin typeface="+mn-lt"/>
              </a:rPr>
              <a:t>Участок территории суши или акватории, где под особой охраной находятся отдельные или все виды животных и растений называется...</a:t>
            </a:r>
            <a:r>
              <a:rPr lang="ru-RU" sz="2400" dirty="0">
                <a:solidFill>
                  <a:srgbClr val="003300"/>
                </a:solidFill>
                <a:latin typeface="+mn-lt"/>
              </a:rPr>
              <a:t> </a:t>
            </a:r>
          </a:p>
        </p:txBody>
      </p:sp>
      <p:sp>
        <p:nvSpPr>
          <p:cNvPr id="3076" name="Rectangle 4"/>
          <p:cNvSpPr>
            <a:spLocks noChangeArrowheads="1"/>
          </p:cNvSpPr>
          <p:nvPr/>
        </p:nvSpPr>
        <p:spPr bwMode="auto">
          <a:xfrm>
            <a:off x="4495800" y="0"/>
            <a:ext cx="4495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Общие сведения.</a:t>
            </a:r>
          </a:p>
        </p:txBody>
      </p:sp>
      <p:sp>
        <p:nvSpPr>
          <p:cNvPr id="5" name="Прямоугольник 4"/>
          <p:cNvSpPr>
            <a:spLocks noChangeArrowheads="1"/>
          </p:cNvSpPr>
          <p:nvPr/>
        </p:nvSpPr>
        <p:spPr bwMode="auto">
          <a:xfrm>
            <a:off x="457200" y="2032000"/>
            <a:ext cx="8610600" cy="1200150"/>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2. Участок территории суши или акватории, на котором сохраняется в естественном состоянии </a:t>
            </a:r>
          </a:p>
          <a:p>
            <a:pPr>
              <a:defRPr/>
            </a:pPr>
            <a:r>
              <a:rPr lang="ru-RU" sz="2400" i="1" dirty="0">
                <a:solidFill>
                  <a:srgbClr val="003300"/>
                </a:solidFill>
                <a:latin typeface="+mn-lt"/>
              </a:rPr>
              <a:t>весь его природный комплекс называется...</a:t>
            </a:r>
            <a:r>
              <a:rPr lang="ru-RU" sz="2400" b="1" i="1" dirty="0">
                <a:solidFill>
                  <a:srgbClr val="003300"/>
                </a:solidFill>
                <a:latin typeface="+mn-lt"/>
              </a:rPr>
              <a:t> </a:t>
            </a:r>
          </a:p>
        </p:txBody>
      </p:sp>
      <p:sp>
        <p:nvSpPr>
          <p:cNvPr id="6" name="Прямоугольник 5"/>
          <p:cNvSpPr>
            <a:spLocks noChangeArrowheads="1"/>
          </p:cNvSpPr>
          <p:nvPr/>
        </p:nvSpPr>
        <p:spPr bwMode="auto">
          <a:xfrm>
            <a:off x="457200" y="3429000"/>
            <a:ext cx="8305800" cy="267811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3. В октябре 1948 года создан Всемирный Союз Охраны Природы. Одной из задач этой некоммерческой организации является систематизация данных о растениях и животных, находящихся на грани вымирания или нуждающихся в помощи. </a:t>
            </a:r>
          </a:p>
          <a:p>
            <a:pPr>
              <a:defRPr/>
            </a:pPr>
            <a:r>
              <a:rPr lang="ru-RU" sz="2400" i="1" dirty="0">
                <a:solidFill>
                  <a:srgbClr val="003300"/>
                </a:solidFill>
                <a:latin typeface="+mn-lt"/>
              </a:rPr>
              <a:t>Результаты исследований печатаются в ... </a:t>
            </a:r>
          </a:p>
          <a:p>
            <a:pPr>
              <a:defRPr/>
            </a:pPr>
            <a:r>
              <a:rPr lang="ru-RU" sz="2400" i="1" dirty="0">
                <a:solidFill>
                  <a:srgbClr val="003300"/>
                </a:solidFill>
                <a:latin typeface="+mn-lt"/>
              </a:rPr>
              <a:t> Где?  </a:t>
            </a:r>
          </a:p>
        </p:txBody>
      </p:sp>
      <p:sp>
        <p:nvSpPr>
          <p:cNvPr id="7" name="Прямоугольник 6"/>
          <p:cNvSpPr>
            <a:spLocks noChangeArrowheads="1"/>
          </p:cNvSpPr>
          <p:nvPr/>
        </p:nvSpPr>
        <p:spPr bwMode="auto">
          <a:xfrm>
            <a:off x="457200" y="5867400"/>
            <a:ext cx="6934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 </a:t>
            </a:r>
          </a:p>
        </p:txBody>
      </p:sp>
      <p:pic>
        <p:nvPicPr>
          <p:cNvPr id="5128" name="Picture 11"/>
          <p:cNvPicPr>
            <a:picLocks noChangeAspect="1" noChangeArrowheads="1"/>
          </p:cNvPicPr>
          <p:nvPr/>
        </p:nvPicPr>
        <p:blipFill>
          <a:blip r:embed="rId3"/>
          <a:srcRect/>
          <a:stretch>
            <a:fillRect/>
          </a:stretch>
        </p:blipFill>
        <p:spPr bwMode="auto">
          <a:xfrm>
            <a:off x="7239000" y="5029200"/>
            <a:ext cx="1676400" cy="1676400"/>
          </a:xfrm>
          <a:prstGeom prst="rect">
            <a:avLst/>
          </a:prstGeom>
          <a:noFill/>
          <a:ln w="9525">
            <a:noFill/>
            <a:miter lim="800000"/>
            <a:headEnd/>
            <a:tailEnd/>
          </a:ln>
        </p:spPr>
      </p:pic>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Прямоугольник 12"/>
          <p:cNvSpPr>
            <a:spLocks noChangeArrowheads="1"/>
          </p:cNvSpPr>
          <p:nvPr/>
        </p:nvSpPr>
        <p:spPr bwMode="auto">
          <a:xfrm>
            <a:off x="6781800" y="1595438"/>
            <a:ext cx="2214563" cy="461962"/>
          </a:xfrm>
          <a:prstGeom prst="rect">
            <a:avLst/>
          </a:prstGeom>
          <a:noFill/>
          <a:ln w="9525">
            <a:noFill/>
            <a:miter lim="800000"/>
            <a:headEnd/>
            <a:tailEnd/>
          </a:ln>
        </p:spPr>
        <p:txBody>
          <a:bodyPr>
            <a:spAutoFit/>
          </a:bodyPr>
          <a:lstStyle/>
          <a:p>
            <a:pPr>
              <a:defRPr/>
            </a:pPr>
            <a:r>
              <a:rPr lang="ru-RU" sz="2400" b="1" dirty="0">
                <a:solidFill>
                  <a:srgbClr val="808000"/>
                </a:solidFill>
                <a:latin typeface="+mn-lt"/>
              </a:rPr>
              <a:t>Заказник</a:t>
            </a:r>
          </a:p>
        </p:txBody>
      </p:sp>
      <p:sp>
        <p:nvSpPr>
          <p:cNvPr id="14" name="Прямоугольник 13"/>
          <p:cNvSpPr>
            <a:spLocks noChangeArrowheads="1"/>
          </p:cNvSpPr>
          <p:nvPr/>
        </p:nvSpPr>
        <p:spPr bwMode="auto">
          <a:xfrm>
            <a:off x="6831013" y="2890838"/>
            <a:ext cx="2617787" cy="461962"/>
          </a:xfrm>
          <a:prstGeom prst="rect">
            <a:avLst/>
          </a:prstGeom>
          <a:noFill/>
          <a:ln w="9525">
            <a:noFill/>
            <a:miter lim="800000"/>
            <a:headEnd/>
            <a:tailEnd/>
          </a:ln>
        </p:spPr>
        <p:txBody>
          <a:bodyPr>
            <a:spAutoFit/>
          </a:bodyPr>
          <a:lstStyle/>
          <a:p>
            <a:pPr>
              <a:defRPr/>
            </a:pPr>
            <a:r>
              <a:rPr lang="ru-RU" sz="2400" dirty="0">
                <a:solidFill>
                  <a:srgbClr val="808000"/>
                </a:solidFill>
                <a:latin typeface="Aardvark" pitchFamily="34" charset="0"/>
              </a:rPr>
              <a:t> </a:t>
            </a:r>
            <a:r>
              <a:rPr lang="ru-RU" sz="2400" dirty="0">
                <a:solidFill>
                  <a:srgbClr val="808000"/>
                </a:solidFill>
                <a:latin typeface="+mn-lt"/>
              </a:rPr>
              <a:t> </a:t>
            </a:r>
            <a:r>
              <a:rPr lang="ru-RU" sz="2400" b="1" dirty="0">
                <a:solidFill>
                  <a:srgbClr val="808000"/>
                </a:solidFill>
                <a:latin typeface="+mn-lt"/>
              </a:rPr>
              <a:t>Заповедник</a:t>
            </a:r>
          </a:p>
        </p:txBody>
      </p:sp>
      <p:sp>
        <p:nvSpPr>
          <p:cNvPr id="15" name="Прямоугольник 14"/>
          <p:cNvSpPr>
            <a:spLocks noChangeArrowheads="1"/>
          </p:cNvSpPr>
          <p:nvPr/>
        </p:nvSpPr>
        <p:spPr bwMode="auto">
          <a:xfrm>
            <a:off x="1752600" y="5862638"/>
            <a:ext cx="2379663" cy="461962"/>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Красной книге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3075"/>
                                        </p:tgtEl>
                                        <p:attrNameLst>
                                          <p:attrName>style.visibility</p:attrName>
                                        </p:attrNameLst>
                                      </p:cBhvr>
                                      <p:to>
                                        <p:strVal val="visible"/>
                                      </p:to>
                                    </p:set>
                                    <p:anim calcmode="discrete" valueType="clr">
                                      <p:cBhvr override="childStyle">
                                        <p:cTn id="12" dur="80"/>
                                        <p:tgtEl>
                                          <p:spTgt spid="307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75"/>
                                        </p:tgtEl>
                                        <p:attrNameLst>
                                          <p:attrName>fillcolor</p:attrName>
                                        </p:attrNameLst>
                                      </p:cBhvr>
                                      <p:tavLst>
                                        <p:tav tm="0">
                                          <p:val>
                                            <p:clrVal>
                                              <a:schemeClr val="accent2"/>
                                            </p:clrVal>
                                          </p:val>
                                        </p:tav>
                                        <p:tav tm="50000">
                                          <p:val>
                                            <p:clrVal>
                                              <a:schemeClr val="hlink"/>
                                            </p:clrVal>
                                          </p:val>
                                        </p:tav>
                                      </p:tavLst>
                                    </p:anim>
                                    <p:set>
                                      <p:cBhvr>
                                        <p:cTn id="14" dur="80"/>
                                        <p:tgtEl>
                                          <p:spTgt spid="307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5"/>
                                        </p:tgtEl>
                                        <p:attrNameLst>
                                          <p:attrName>style.visibility</p:attrName>
                                        </p:attrNameLst>
                                      </p:cBhvr>
                                      <p:to>
                                        <p:strVal val="visible"/>
                                      </p:to>
                                    </p:set>
                                    <p:anim calcmode="discrete" valueType="clr">
                                      <p:cBhvr override="childStyle">
                                        <p:cTn id="3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5"/>
                                        </p:tgtEl>
                                        <p:attrNameLst>
                                          <p:attrName>fillcolor</p:attrName>
                                        </p:attrNameLst>
                                      </p:cBhvr>
                                      <p:tavLst>
                                        <p:tav tm="0">
                                          <p:val>
                                            <p:clrVal>
                                              <a:schemeClr val="accent2"/>
                                            </p:clrVal>
                                          </p:val>
                                        </p:tav>
                                        <p:tav tm="50000">
                                          <p:val>
                                            <p:clrVal>
                                              <a:schemeClr val="hlink"/>
                                            </p:clrVal>
                                          </p:val>
                                        </p:tav>
                                      </p:tavLst>
                                    </p:anim>
                                    <p:set>
                                      <p:cBhvr>
                                        <p:cTn id="33" dur="80"/>
                                        <p:tgtEl>
                                          <p:spTgt spid="5"/>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p:cTn id="38"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41"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4">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6"/>
                                        </p:tgtEl>
                                        <p:attrNameLst>
                                          <p:attrName>style.visibility</p:attrName>
                                        </p:attrNameLst>
                                      </p:cBhvr>
                                      <p:to>
                                        <p:strVal val="visible"/>
                                      </p:to>
                                    </p:set>
                                    <p:anim calcmode="discrete" valueType="clr">
                                      <p:cBhvr override="childStyle">
                                        <p:cTn id="5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6"/>
                                        </p:tgtEl>
                                        <p:attrNameLst>
                                          <p:attrName>fillcolor</p:attrName>
                                        </p:attrNameLst>
                                      </p:cBhvr>
                                      <p:tavLst>
                                        <p:tav tm="0">
                                          <p:val>
                                            <p:clrVal>
                                              <a:schemeClr val="accent2"/>
                                            </p:clrVal>
                                          </p:val>
                                        </p:tav>
                                        <p:tav tm="50000">
                                          <p:val>
                                            <p:clrVal>
                                              <a:schemeClr val="hlink"/>
                                            </p:clrVal>
                                          </p:val>
                                        </p:tav>
                                      </p:tavLst>
                                    </p:anim>
                                    <p:set>
                                      <p:cBhvr>
                                        <p:cTn id="52" dur="80"/>
                                        <p:tgtEl>
                                          <p:spTgt spid="6"/>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p:cTn id="57"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60"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5" grpId="0"/>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3076" name="Rectangle 4"/>
          <p:cNvSpPr>
            <a:spLocks noChangeArrowheads="1"/>
          </p:cNvSpPr>
          <p:nvPr/>
        </p:nvSpPr>
        <p:spPr bwMode="auto">
          <a:xfrm>
            <a:off x="4495800" y="0"/>
            <a:ext cx="4495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Общие сведения.</a:t>
            </a:r>
          </a:p>
        </p:txBody>
      </p:sp>
      <p:sp>
        <p:nvSpPr>
          <p:cNvPr id="7" name="Прямоугольник 6"/>
          <p:cNvSpPr>
            <a:spLocks noChangeArrowheads="1"/>
          </p:cNvSpPr>
          <p:nvPr/>
        </p:nvSpPr>
        <p:spPr bwMode="auto">
          <a:xfrm>
            <a:off x="533400" y="1519238"/>
            <a:ext cx="6934200" cy="461962"/>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4. Растёт ли дерево зимой? </a:t>
            </a:r>
          </a:p>
        </p:txBody>
      </p:sp>
      <p:sp>
        <p:nvSpPr>
          <p:cNvPr id="8" name="Прямоугольник 7"/>
          <p:cNvSpPr>
            <a:spLocks noChangeArrowheads="1"/>
          </p:cNvSpPr>
          <p:nvPr/>
        </p:nvSpPr>
        <p:spPr bwMode="auto">
          <a:xfrm>
            <a:off x="533400" y="2819400"/>
            <a:ext cx="82296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5. Какое дерево поглощает больше всего радиации и              лучше  других очищает воздух ? </a:t>
            </a:r>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 name="Прямоугольник 15"/>
          <p:cNvSpPr>
            <a:spLocks noChangeArrowheads="1"/>
          </p:cNvSpPr>
          <p:nvPr/>
        </p:nvSpPr>
        <p:spPr bwMode="auto">
          <a:xfrm>
            <a:off x="914400" y="2133600"/>
            <a:ext cx="5641975"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Нет, рост деревьев зимой замирает</a:t>
            </a:r>
          </a:p>
        </p:txBody>
      </p:sp>
      <p:sp>
        <p:nvSpPr>
          <p:cNvPr id="17" name="Прямоугольник 16"/>
          <p:cNvSpPr>
            <a:spLocks noChangeArrowheads="1"/>
          </p:cNvSpPr>
          <p:nvPr/>
        </p:nvSpPr>
        <p:spPr bwMode="auto">
          <a:xfrm>
            <a:off x="6253163" y="3352800"/>
            <a:ext cx="1290637"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Тополь</a:t>
            </a:r>
          </a:p>
        </p:txBody>
      </p:sp>
      <p:pic>
        <p:nvPicPr>
          <p:cNvPr id="6153" name="Picture 4" descr="F:\картинки на эко\0_93e2f_fb30a8be_orig.png"/>
          <p:cNvPicPr>
            <a:picLocks noChangeAspect="1" noChangeArrowheads="1"/>
          </p:cNvPicPr>
          <p:nvPr/>
        </p:nvPicPr>
        <p:blipFill>
          <a:blip r:embed="rId3"/>
          <a:srcRect l="19666" t="5568" r="61555" b="75085"/>
          <a:stretch>
            <a:fillRect/>
          </a:stretch>
        </p:blipFill>
        <p:spPr bwMode="auto">
          <a:xfrm>
            <a:off x="6858000" y="838200"/>
            <a:ext cx="1752600" cy="1752600"/>
          </a:xfrm>
          <a:prstGeom prst="rect">
            <a:avLst/>
          </a:prstGeom>
          <a:noFill/>
          <a:ln w="9525">
            <a:noFill/>
            <a:miter lim="800000"/>
            <a:headEnd/>
            <a:tailEnd/>
          </a:ln>
        </p:spPr>
      </p:pic>
      <p:sp>
        <p:nvSpPr>
          <p:cNvPr id="12" name="Прямоугольник 11"/>
          <p:cNvSpPr/>
          <p:nvPr/>
        </p:nvSpPr>
        <p:spPr>
          <a:xfrm>
            <a:off x="533400" y="4133850"/>
            <a:ext cx="7924800" cy="1200150"/>
          </a:xfrm>
          <a:prstGeom prst="rect">
            <a:avLst/>
          </a:prstGeom>
        </p:spPr>
        <p:txBody>
          <a:bodyPr>
            <a:spAutoFit/>
          </a:bodyPr>
          <a:lstStyle/>
          <a:p>
            <a:pPr>
              <a:defRPr/>
            </a:pPr>
            <a:r>
              <a:rPr lang="ru-RU" sz="2400" i="1" dirty="0">
                <a:solidFill>
                  <a:srgbClr val="003300"/>
                </a:solidFill>
                <a:latin typeface="+mn-lt"/>
              </a:rPr>
              <a:t>6. Почему на стволах деревьев в парках больших городов обычно нет лишайников, а в лесах вокруг этих городов они есть? </a:t>
            </a:r>
          </a:p>
        </p:txBody>
      </p:sp>
      <p:sp>
        <p:nvSpPr>
          <p:cNvPr id="13" name="Прямоугольник 12"/>
          <p:cNvSpPr/>
          <p:nvPr/>
        </p:nvSpPr>
        <p:spPr>
          <a:xfrm>
            <a:off x="990600" y="5494338"/>
            <a:ext cx="8077200" cy="830262"/>
          </a:xfrm>
          <a:prstGeom prst="rect">
            <a:avLst/>
          </a:prstGeom>
        </p:spPr>
        <p:txBody>
          <a:bodyPr>
            <a:spAutoFit/>
          </a:bodyPr>
          <a:lstStyle/>
          <a:p>
            <a:pPr>
              <a:defRPr/>
            </a:pPr>
            <a:r>
              <a:rPr lang="ru-RU" sz="2400" b="1" dirty="0">
                <a:solidFill>
                  <a:srgbClr val="808000"/>
                </a:solidFill>
                <a:latin typeface="+mn-lt"/>
              </a:rPr>
              <a:t> Лишайник является индикатором чистоты</a:t>
            </a:r>
          </a:p>
          <a:p>
            <a:pPr>
              <a:defRPr/>
            </a:pPr>
            <a:r>
              <a:rPr lang="ru-RU" sz="2400" b="1" dirty="0">
                <a:solidFill>
                  <a:srgbClr val="808000"/>
                </a:solidFill>
                <a:latin typeface="+mn-lt"/>
              </a:rPr>
              <a:t> воздуха и реагирует на его загрязнение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8"/>
                                        </p:tgtEl>
                                        <p:attrNameLst>
                                          <p:attrName>style.visibility</p:attrName>
                                        </p:attrNameLst>
                                      </p:cBhvr>
                                      <p:to>
                                        <p:strVal val="visible"/>
                                      </p:to>
                                    </p:set>
                                    <p:anim calcmode="discrete" valueType="clr">
                                      <p:cBhvr override="childStyle">
                                        <p:cTn id="3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8"/>
                                        </p:tgtEl>
                                        <p:attrNameLst>
                                          <p:attrName>fillcolor</p:attrName>
                                        </p:attrNameLst>
                                      </p:cBhvr>
                                      <p:tavLst>
                                        <p:tav tm="0">
                                          <p:val>
                                            <p:clrVal>
                                              <a:schemeClr val="accent2"/>
                                            </p:clrVal>
                                          </p:val>
                                        </p:tav>
                                        <p:tav tm="50000">
                                          <p:val>
                                            <p:clrVal>
                                              <a:schemeClr val="hlink"/>
                                            </p:clrVal>
                                          </p:val>
                                        </p:tav>
                                      </p:tavLst>
                                    </p:anim>
                                    <p:set>
                                      <p:cBhvr>
                                        <p:cTn id="33" dur="80"/>
                                        <p:tgtEl>
                                          <p:spTgt spid="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p:cTn id="38" dur="500" decel="50000" fill="hold">
                                          <p:stCondLst>
                                            <p:cond delay="0"/>
                                          </p:stCondLst>
                                        </p:cTn>
                                        <p:tgtEl>
                                          <p:spTgt spid="17">
                                            <p:txEl>
                                              <p:pRg st="0" end="0"/>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7">
                                            <p:txEl>
                                              <p:pRg st="0" end="0"/>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7">
                                            <p:txEl>
                                              <p:pRg st="0" end="0"/>
                                            </p:txEl>
                                          </p:spTgt>
                                        </p:tgtEl>
                                        <p:attrNameLst>
                                          <p:attrName>ppt_w</p:attrName>
                                        </p:attrNameLst>
                                      </p:cBhvr>
                                      <p:tavLst>
                                        <p:tav tm="0">
                                          <p:val>
                                            <p:strVal val="#ppt_w*.05"/>
                                          </p:val>
                                        </p:tav>
                                        <p:tav tm="100000">
                                          <p:val>
                                            <p:strVal val="#ppt_w"/>
                                          </p:val>
                                        </p:tav>
                                      </p:tavLst>
                                    </p:anim>
                                    <p:anim calcmode="lin" valueType="num">
                                      <p:cBhvr>
                                        <p:cTn id="41" dur="1000" fill="hold"/>
                                        <p:tgtEl>
                                          <p:spTgt spid="17">
                                            <p:txEl>
                                              <p:pRg st="0" end="0"/>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7">
                                            <p:txEl>
                                              <p:pRg st="0" end="0"/>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7">
                                            <p:txEl>
                                              <p:pRg st="0" end="0"/>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7">
                                            <p:txEl>
                                              <p:pRg st="0" end="0"/>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7">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2"/>
                                        </p:tgtEl>
                                        <p:attrNameLst>
                                          <p:attrName>style.visibility</p:attrName>
                                        </p:attrNameLst>
                                      </p:cBhvr>
                                      <p:to>
                                        <p:strVal val="visible"/>
                                      </p:to>
                                    </p:set>
                                    <p:anim calcmode="discrete" valueType="clr">
                                      <p:cBhvr override="childStyle">
                                        <p:cTn id="50"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2"/>
                                        </p:tgtEl>
                                        <p:attrNameLst>
                                          <p:attrName>fillcolor</p:attrName>
                                        </p:attrNameLst>
                                      </p:cBhvr>
                                      <p:tavLst>
                                        <p:tav tm="0">
                                          <p:val>
                                            <p:clrVal>
                                              <a:schemeClr val="accent2"/>
                                            </p:clrVal>
                                          </p:val>
                                        </p:tav>
                                        <p:tav tm="50000">
                                          <p:val>
                                            <p:clrVal>
                                              <a:schemeClr val="hlink"/>
                                            </p:clrVal>
                                          </p:val>
                                        </p:tav>
                                      </p:tavLst>
                                    </p:anim>
                                    <p:set>
                                      <p:cBhvr>
                                        <p:cTn id="52" dur="80"/>
                                        <p:tgtEl>
                                          <p:spTgt spid="12"/>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7" grpId="0"/>
      <p:bldP spid="8"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7171" name="Прямоугольник 2"/>
          <p:cNvSpPr>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endParaRPr lang="ru-RU" altLang="ru-RU" b="1">
              <a:solidFill>
                <a:srgbClr val="003300"/>
              </a:solidFill>
              <a:latin typeface="Arial Unicode MS" pitchFamily="34" charset="-128"/>
            </a:endParaRPr>
          </a:p>
        </p:txBody>
      </p:sp>
      <p:sp>
        <p:nvSpPr>
          <p:cNvPr id="3076" name="Rectangle 4"/>
          <p:cNvSpPr>
            <a:spLocks noChangeArrowheads="1"/>
          </p:cNvSpPr>
          <p:nvPr/>
        </p:nvSpPr>
        <p:spPr bwMode="auto">
          <a:xfrm>
            <a:off x="4495800" y="0"/>
            <a:ext cx="4495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Общие сведения.</a:t>
            </a:r>
          </a:p>
        </p:txBody>
      </p:sp>
      <p:sp>
        <p:nvSpPr>
          <p:cNvPr id="7173" name="Прямоугольник 4"/>
          <p:cNvSpPr>
            <a:spLocks noChangeArrowheads="1"/>
          </p:cNvSpPr>
          <p:nvPr/>
        </p:nvSpPr>
        <p:spPr bwMode="auto">
          <a:xfrm>
            <a:off x="533400" y="1752600"/>
            <a:ext cx="8077200" cy="369888"/>
          </a:xfrm>
          <a:prstGeom prst="rect">
            <a:avLst/>
          </a:prstGeom>
          <a:noFill/>
          <a:ln w="9525">
            <a:noFill/>
            <a:miter lim="800000"/>
            <a:headEnd/>
            <a:tailEnd/>
          </a:ln>
        </p:spPr>
        <p:txBody>
          <a:bodyPr>
            <a:spAutoFit/>
          </a:bodyPr>
          <a:lstStyle/>
          <a:p>
            <a:endParaRPr lang="ru-RU" altLang="ru-RU"/>
          </a:p>
        </p:txBody>
      </p:sp>
      <p:sp>
        <p:nvSpPr>
          <p:cNvPr id="7174" name="Прямоугольник 6"/>
          <p:cNvSpPr>
            <a:spLocks noChangeArrowheads="1"/>
          </p:cNvSpPr>
          <p:nvPr/>
        </p:nvSpPr>
        <p:spPr bwMode="auto">
          <a:xfrm>
            <a:off x="609600" y="4038600"/>
            <a:ext cx="6781800" cy="369888"/>
          </a:xfrm>
          <a:prstGeom prst="rect">
            <a:avLst/>
          </a:prstGeom>
          <a:noFill/>
          <a:ln w="9525">
            <a:noFill/>
            <a:miter lim="800000"/>
            <a:headEnd/>
            <a:tailEnd/>
          </a:ln>
        </p:spPr>
        <p:txBody>
          <a:bodyPr>
            <a:spAutoFit/>
          </a:bodyPr>
          <a:lstStyle/>
          <a:p>
            <a:endParaRPr lang="ru-RU" altLang="ru-RU"/>
          </a:p>
        </p:txBody>
      </p:sp>
      <p:sp>
        <p:nvSpPr>
          <p:cNvPr id="8" name="Прямоугольник 7"/>
          <p:cNvSpPr>
            <a:spLocks noChangeArrowheads="1"/>
          </p:cNvSpPr>
          <p:nvPr/>
        </p:nvSpPr>
        <p:spPr bwMode="auto">
          <a:xfrm>
            <a:off x="685800" y="4038600"/>
            <a:ext cx="8458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9. Как можно узнать возраст дерева? </a:t>
            </a:r>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3" name="Прямоугольник 12"/>
          <p:cNvSpPr>
            <a:spLocks noChangeArrowheads="1"/>
          </p:cNvSpPr>
          <p:nvPr/>
        </p:nvSpPr>
        <p:spPr bwMode="auto">
          <a:xfrm>
            <a:off x="685800" y="1143000"/>
            <a:ext cx="80772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7.Какое дерево, считается национальным деревом России? </a:t>
            </a:r>
          </a:p>
        </p:txBody>
      </p:sp>
      <p:sp>
        <p:nvSpPr>
          <p:cNvPr id="14" name="Прямоугольник 13"/>
          <p:cNvSpPr>
            <a:spLocks noChangeArrowheads="1"/>
          </p:cNvSpPr>
          <p:nvPr/>
        </p:nvSpPr>
        <p:spPr bwMode="auto">
          <a:xfrm>
            <a:off x="685800" y="2217738"/>
            <a:ext cx="7696200" cy="830262"/>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8. Почему погибает лес, когда вырубают старые дуплистые деревья? </a:t>
            </a:r>
          </a:p>
        </p:txBody>
      </p:sp>
      <p:sp>
        <p:nvSpPr>
          <p:cNvPr id="15" name="Прямоугольник 14"/>
          <p:cNvSpPr>
            <a:spLocks noChangeArrowheads="1"/>
          </p:cNvSpPr>
          <p:nvPr/>
        </p:nvSpPr>
        <p:spPr bwMode="auto">
          <a:xfrm>
            <a:off x="685800" y="5334000"/>
            <a:ext cx="86106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10. Лес, произрастающий в этом регионе, считается легкими планеты. О каком регионе идет речь? </a:t>
            </a:r>
          </a:p>
        </p:txBody>
      </p:sp>
      <p:pic>
        <p:nvPicPr>
          <p:cNvPr id="7180" name="Picture 11" descr="F:\картинки на эко\0_93e2f_fb30a8be_orig.png"/>
          <p:cNvPicPr>
            <a:picLocks noChangeAspect="1" noChangeArrowheads="1"/>
          </p:cNvPicPr>
          <p:nvPr/>
        </p:nvPicPr>
        <p:blipFill>
          <a:blip r:embed="rId3"/>
          <a:srcRect/>
          <a:stretch>
            <a:fillRect/>
          </a:stretch>
        </p:blipFill>
        <p:spPr bwMode="auto">
          <a:xfrm>
            <a:off x="7086600" y="3657600"/>
            <a:ext cx="1752600" cy="1752600"/>
          </a:xfrm>
          <a:prstGeom prst="rect">
            <a:avLst/>
          </a:prstGeom>
          <a:noFill/>
          <a:ln w="9525">
            <a:noFill/>
            <a:miter lim="800000"/>
            <a:headEnd/>
            <a:tailEnd/>
          </a:ln>
        </p:spPr>
      </p:pic>
      <p:sp>
        <p:nvSpPr>
          <p:cNvPr id="18" name="Прямоугольник 17"/>
          <p:cNvSpPr>
            <a:spLocks noChangeArrowheads="1"/>
          </p:cNvSpPr>
          <p:nvPr/>
        </p:nvSpPr>
        <p:spPr bwMode="auto">
          <a:xfrm>
            <a:off x="5562600" y="1600200"/>
            <a:ext cx="1255713"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Береза</a:t>
            </a:r>
          </a:p>
        </p:txBody>
      </p:sp>
      <p:sp>
        <p:nvSpPr>
          <p:cNvPr id="19" name="Прямоугольник 18"/>
          <p:cNvSpPr>
            <a:spLocks noChangeArrowheads="1"/>
          </p:cNvSpPr>
          <p:nvPr/>
        </p:nvSpPr>
        <p:spPr bwMode="auto">
          <a:xfrm>
            <a:off x="990600" y="3132138"/>
            <a:ext cx="8077200" cy="830262"/>
          </a:xfrm>
          <a:prstGeom prst="rect">
            <a:avLst/>
          </a:prstGeom>
          <a:noFill/>
          <a:ln w="9525">
            <a:noFill/>
            <a:miter lim="800000"/>
            <a:headEnd/>
            <a:tailEnd/>
          </a:ln>
        </p:spPr>
        <p:txBody>
          <a:bodyPr>
            <a:spAutoFit/>
          </a:bodyPr>
          <a:lstStyle/>
          <a:p>
            <a:pPr>
              <a:defRPr/>
            </a:pPr>
            <a:r>
              <a:rPr lang="ru-RU" sz="2400" b="1" dirty="0">
                <a:solidFill>
                  <a:srgbClr val="808000"/>
                </a:solidFill>
                <a:latin typeface="+mn-lt"/>
              </a:rPr>
              <a:t>В дуплах живут птицы, летучие мыши, они истребляют вредных насекомых леса</a:t>
            </a:r>
          </a:p>
        </p:txBody>
      </p:sp>
      <p:sp>
        <p:nvSpPr>
          <p:cNvPr id="20" name="Прямоугольник 19"/>
          <p:cNvSpPr>
            <a:spLocks noChangeArrowheads="1"/>
          </p:cNvSpPr>
          <p:nvPr/>
        </p:nvSpPr>
        <p:spPr bwMode="auto">
          <a:xfrm>
            <a:off x="2286000" y="4648200"/>
            <a:ext cx="4757738"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По количеству колец на срезе</a:t>
            </a:r>
          </a:p>
        </p:txBody>
      </p:sp>
      <p:sp>
        <p:nvSpPr>
          <p:cNvPr id="21" name="Прямоугольник 20"/>
          <p:cNvSpPr>
            <a:spLocks noChangeArrowheads="1"/>
          </p:cNvSpPr>
          <p:nvPr/>
        </p:nvSpPr>
        <p:spPr bwMode="auto">
          <a:xfrm>
            <a:off x="6019800" y="6243638"/>
            <a:ext cx="1352550" cy="461962"/>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Сибирь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4"/>
                                        </p:tgtEl>
                                        <p:attrNameLst>
                                          <p:attrName>style.visibility</p:attrName>
                                        </p:attrNameLst>
                                      </p:cBhvr>
                                      <p:to>
                                        <p:strVal val="visible"/>
                                      </p:to>
                                    </p:set>
                                    <p:anim calcmode="discrete" valueType="clr">
                                      <p:cBhvr override="childStyle">
                                        <p:cTn id="3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
                                        </p:tgtEl>
                                        <p:attrNameLst>
                                          <p:attrName>fillcolor</p:attrName>
                                        </p:attrNameLst>
                                      </p:cBhvr>
                                      <p:tavLst>
                                        <p:tav tm="0">
                                          <p:val>
                                            <p:clrVal>
                                              <a:schemeClr val="accent2"/>
                                            </p:clrVal>
                                          </p:val>
                                        </p:tav>
                                        <p:tav tm="50000">
                                          <p:val>
                                            <p:clrVal>
                                              <a:schemeClr val="hlink"/>
                                            </p:clrVal>
                                          </p:val>
                                        </p:tav>
                                      </p:tavLst>
                                    </p:anim>
                                    <p:set>
                                      <p:cBhvr>
                                        <p:cTn id="33" dur="80"/>
                                        <p:tgtEl>
                                          <p:spTgt spid="14"/>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1" dur="1000" fill="hold"/>
                                        <p:tgtEl>
                                          <p:spTgt spid="1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8"/>
                                        </p:tgtEl>
                                        <p:attrNameLst>
                                          <p:attrName>style.visibility</p:attrName>
                                        </p:attrNameLst>
                                      </p:cBhvr>
                                      <p:to>
                                        <p:strVal val="visible"/>
                                      </p:to>
                                    </p:set>
                                    <p:anim calcmode="discrete" valueType="clr">
                                      <p:cBhvr override="childStyle">
                                        <p:cTn id="5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8"/>
                                        </p:tgtEl>
                                        <p:attrNameLst>
                                          <p:attrName>fillcolor</p:attrName>
                                        </p:attrNameLst>
                                      </p:cBhvr>
                                      <p:tavLst>
                                        <p:tav tm="0">
                                          <p:val>
                                            <p:clrVal>
                                              <a:schemeClr val="accent2"/>
                                            </p:clrVal>
                                          </p:val>
                                        </p:tav>
                                        <p:tav tm="50000">
                                          <p:val>
                                            <p:clrVal>
                                              <a:schemeClr val="hlink"/>
                                            </p:clrVal>
                                          </p:val>
                                        </p:tav>
                                      </p:tavLst>
                                    </p:anim>
                                    <p:set>
                                      <p:cBhvr>
                                        <p:cTn id="52" dur="80"/>
                                        <p:tgtEl>
                                          <p:spTgt spid="8"/>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60" dur="1000" fill="hold"/>
                                        <p:tgtEl>
                                          <p:spTgt spid="2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5"/>
                                        </p:tgtEl>
                                        <p:attrNameLst>
                                          <p:attrName>style.visibility</p:attrName>
                                        </p:attrNameLst>
                                      </p:cBhvr>
                                      <p:to>
                                        <p:strVal val="visible"/>
                                      </p:to>
                                    </p:set>
                                    <p:anim calcmode="discrete" valueType="clr">
                                      <p:cBhvr override="childStyle">
                                        <p:cTn id="6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5"/>
                                        </p:tgtEl>
                                        <p:attrNameLst>
                                          <p:attrName>fillcolor</p:attrName>
                                        </p:attrNameLst>
                                      </p:cBhvr>
                                      <p:tavLst>
                                        <p:tav tm="0">
                                          <p:val>
                                            <p:clrVal>
                                              <a:schemeClr val="accent2"/>
                                            </p:clrVal>
                                          </p:val>
                                        </p:tav>
                                        <p:tav tm="50000">
                                          <p:val>
                                            <p:clrVal>
                                              <a:schemeClr val="hlink"/>
                                            </p:clrVal>
                                          </p:val>
                                        </p:tav>
                                      </p:tavLst>
                                    </p:anim>
                                    <p:set>
                                      <p:cBhvr>
                                        <p:cTn id="71" dur="80"/>
                                        <p:tgtEl>
                                          <p:spTgt spid="15"/>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79" dur="1000" fill="hold"/>
                                        <p:tgtEl>
                                          <p:spTgt spid="21"/>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8" grpId="0"/>
      <p:bldP spid="13" grpId="0"/>
      <p:bldP spid="14" grpId="0"/>
      <p:bldP spid="15"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8195" name="Прямоугольник 2"/>
          <p:cNvSpPr>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endParaRPr lang="ru-RU" altLang="ru-RU" b="1">
              <a:solidFill>
                <a:srgbClr val="003300"/>
              </a:solidFill>
              <a:latin typeface="Arial Unicode MS" pitchFamily="34" charset="-128"/>
            </a:endParaRPr>
          </a:p>
        </p:txBody>
      </p:sp>
      <p:sp>
        <p:nvSpPr>
          <p:cNvPr id="3076" name="Rectangle 4"/>
          <p:cNvSpPr>
            <a:spLocks noChangeArrowheads="1"/>
          </p:cNvSpPr>
          <p:nvPr/>
        </p:nvSpPr>
        <p:spPr bwMode="auto">
          <a:xfrm>
            <a:off x="3733800" y="0"/>
            <a:ext cx="4495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Самое, самое...</a:t>
            </a:r>
          </a:p>
        </p:txBody>
      </p:sp>
      <p:sp>
        <p:nvSpPr>
          <p:cNvPr id="8197" name="Прямоугольник 4"/>
          <p:cNvSpPr>
            <a:spLocks noChangeArrowheads="1"/>
          </p:cNvSpPr>
          <p:nvPr/>
        </p:nvSpPr>
        <p:spPr bwMode="auto">
          <a:xfrm>
            <a:off x="533400" y="1752600"/>
            <a:ext cx="8077200" cy="369888"/>
          </a:xfrm>
          <a:prstGeom prst="rect">
            <a:avLst/>
          </a:prstGeom>
          <a:noFill/>
          <a:ln w="9525">
            <a:noFill/>
            <a:miter lim="800000"/>
            <a:headEnd/>
            <a:tailEnd/>
          </a:ln>
        </p:spPr>
        <p:txBody>
          <a:bodyPr>
            <a:spAutoFit/>
          </a:bodyPr>
          <a:lstStyle/>
          <a:p>
            <a:endParaRPr lang="ru-RU" altLang="ru-RU"/>
          </a:p>
        </p:txBody>
      </p:sp>
      <p:sp>
        <p:nvSpPr>
          <p:cNvPr id="8198" name="Прямоугольник 5"/>
          <p:cNvSpPr>
            <a:spLocks noChangeArrowheads="1"/>
          </p:cNvSpPr>
          <p:nvPr/>
        </p:nvSpPr>
        <p:spPr bwMode="auto">
          <a:xfrm>
            <a:off x="533400" y="2667000"/>
            <a:ext cx="8229600" cy="369888"/>
          </a:xfrm>
          <a:prstGeom prst="rect">
            <a:avLst/>
          </a:prstGeom>
          <a:noFill/>
          <a:ln w="9525">
            <a:noFill/>
            <a:miter lim="800000"/>
            <a:headEnd/>
            <a:tailEnd/>
          </a:ln>
        </p:spPr>
        <p:txBody>
          <a:bodyPr>
            <a:spAutoFit/>
          </a:bodyPr>
          <a:lstStyle/>
          <a:p>
            <a:endParaRPr lang="ru-RU" altLang="ru-RU"/>
          </a:p>
        </p:txBody>
      </p:sp>
      <p:sp>
        <p:nvSpPr>
          <p:cNvPr id="8199" name="Прямоугольник 6"/>
          <p:cNvSpPr>
            <a:spLocks noChangeArrowheads="1"/>
          </p:cNvSpPr>
          <p:nvPr/>
        </p:nvSpPr>
        <p:spPr bwMode="auto">
          <a:xfrm>
            <a:off x="609600" y="4038600"/>
            <a:ext cx="6781800" cy="369888"/>
          </a:xfrm>
          <a:prstGeom prst="rect">
            <a:avLst/>
          </a:prstGeom>
          <a:noFill/>
          <a:ln w="9525">
            <a:noFill/>
            <a:miter lim="800000"/>
            <a:headEnd/>
            <a:tailEnd/>
          </a:ln>
        </p:spPr>
        <p:txBody>
          <a:bodyPr>
            <a:spAutoFit/>
          </a:bodyPr>
          <a:lstStyle/>
          <a:p>
            <a:endParaRPr lang="ru-RU" altLang="ru-RU"/>
          </a:p>
        </p:txBody>
      </p:sp>
      <p:sp>
        <p:nvSpPr>
          <p:cNvPr id="8200" name="Прямоугольник 7"/>
          <p:cNvSpPr>
            <a:spLocks noChangeArrowheads="1"/>
          </p:cNvSpPr>
          <p:nvPr/>
        </p:nvSpPr>
        <p:spPr bwMode="auto">
          <a:xfrm>
            <a:off x="609600" y="4267200"/>
            <a:ext cx="8153400" cy="369888"/>
          </a:xfrm>
          <a:prstGeom prst="rect">
            <a:avLst/>
          </a:prstGeom>
          <a:noFill/>
          <a:ln w="9525">
            <a:noFill/>
            <a:miter lim="800000"/>
            <a:headEnd/>
            <a:tailEnd/>
          </a:ln>
        </p:spPr>
        <p:txBody>
          <a:bodyPr>
            <a:spAutoFit/>
          </a:bodyPr>
          <a:lstStyle/>
          <a:p>
            <a:endParaRPr lang="ru-RU" altLang="ru-RU"/>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a:spLocks noChangeArrowheads="1"/>
          </p:cNvSpPr>
          <p:nvPr/>
        </p:nvSpPr>
        <p:spPr bwMode="auto">
          <a:xfrm>
            <a:off x="457200" y="762000"/>
            <a:ext cx="6400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1.Самое  «дрожащее» дерево в России? </a:t>
            </a:r>
          </a:p>
        </p:txBody>
      </p:sp>
      <p:sp>
        <p:nvSpPr>
          <p:cNvPr id="12" name="Прямоугольник 11"/>
          <p:cNvSpPr>
            <a:spLocks noChangeArrowheads="1"/>
          </p:cNvSpPr>
          <p:nvPr/>
        </p:nvSpPr>
        <p:spPr bwMode="auto">
          <a:xfrm>
            <a:off x="457200" y="1219200"/>
            <a:ext cx="5665788"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2.Самое медовое дерево? </a:t>
            </a:r>
          </a:p>
        </p:txBody>
      </p:sp>
      <p:sp>
        <p:nvSpPr>
          <p:cNvPr id="13" name="Прямоугольник 12"/>
          <p:cNvSpPr>
            <a:spLocks noChangeArrowheads="1"/>
          </p:cNvSpPr>
          <p:nvPr/>
        </p:nvSpPr>
        <p:spPr bwMode="auto">
          <a:xfrm>
            <a:off x="457200" y="1676400"/>
            <a:ext cx="6299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3.Какое дерево самое долгоживущее? </a:t>
            </a:r>
          </a:p>
        </p:txBody>
      </p:sp>
      <p:sp>
        <p:nvSpPr>
          <p:cNvPr id="14" name="Прямоугольник 13"/>
          <p:cNvSpPr>
            <a:spLocks noChangeArrowheads="1"/>
          </p:cNvSpPr>
          <p:nvPr/>
        </p:nvSpPr>
        <p:spPr bwMode="auto">
          <a:xfrm>
            <a:off x="457200" y="2133600"/>
            <a:ext cx="6019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4.Какое дерево самое толстое? </a:t>
            </a:r>
          </a:p>
        </p:txBody>
      </p:sp>
      <p:sp>
        <p:nvSpPr>
          <p:cNvPr id="15" name="Прямоугольник 14"/>
          <p:cNvSpPr>
            <a:spLocks noChangeArrowheads="1"/>
          </p:cNvSpPr>
          <p:nvPr/>
        </p:nvSpPr>
        <p:spPr bwMode="auto">
          <a:xfrm>
            <a:off x="457200" y="3429000"/>
            <a:ext cx="6934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6.У какого дерева самая легкая древесина? </a:t>
            </a:r>
          </a:p>
        </p:txBody>
      </p:sp>
      <p:sp>
        <p:nvSpPr>
          <p:cNvPr id="16" name="Прямоугольник 15"/>
          <p:cNvSpPr>
            <a:spLocks noChangeArrowheads="1"/>
          </p:cNvSpPr>
          <p:nvPr/>
        </p:nvSpPr>
        <p:spPr bwMode="auto">
          <a:xfrm>
            <a:off x="381000" y="2590800"/>
            <a:ext cx="74676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5.У какого дерева самая тяжелая древесина? </a:t>
            </a:r>
          </a:p>
        </p:txBody>
      </p:sp>
      <p:sp>
        <p:nvSpPr>
          <p:cNvPr id="17" name="Прямоугольник 16"/>
          <p:cNvSpPr>
            <a:spLocks noChangeArrowheads="1"/>
          </p:cNvSpPr>
          <p:nvPr/>
        </p:nvSpPr>
        <p:spPr bwMode="auto">
          <a:xfrm>
            <a:off x="457200" y="4114800"/>
            <a:ext cx="78486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7.Назовите самое морозоустойчивое дерево? </a:t>
            </a:r>
          </a:p>
        </p:txBody>
      </p:sp>
      <p:sp>
        <p:nvSpPr>
          <p:cNvPr id="18" name="Прямоугольник 17"/>
          <p:cNvSpPr>
            <a:spLocks noChangeArrowheads="1"/>
          </p:cNvSpPr>
          <p:nvPr/>
        </p:nvSpPr>
        <p:spPr bwMode="auto">
          <a:xfrm>
            <a:off x="457200" y="4876800"/>
            <a:ext cx="6400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8.Как называется самое высокое дерево? </a:t>
            </a:r>
          </a:p>
        </p:txBody>
      </p:sp>
      <p:sp>
        <p:nvSpPr>
          <p:cNvPr id="19" name="Прямоугольник 18"/>
          <p:cNvSpPr>
            <a:spLocks noChangeArrowheads="1"/>
          </p:cNvSpPr>
          <p:nvPr/>
        </p:nvSpPr>
        <p:spPr bwMode="auto">
          <a:xfrm>
            <a:off x="457200" y="5334000"/>
            <a:ext cx="6400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9.У какого дерева самые длинные корни? </a:t>
            </a:r>
          </a:p>
        </p:txBody>
      </p:sp>
      <p:sp>
        <p:nvSpPr>
          <p:cNvPr id="20" name="Прямоугольник 19"/>
          <p:cNvSpPr>
            <a:spLocks noChangeArrowheads="1"/>
          </p:cNvSpPr>
          <p:nvPr/>
        </p:nvSpPr>
        <p:spPr bwMode="auto">
          <a:xfrm>
            <a:off x="457200" y="5791200"/>
            <a:ext cx="78486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10. У какого дерева самое длинное "детство"? </a:t>
            </a:r>
          </a:p>
        </p:txBody>
      </p:sp>
      <p:pic>
        <p:nvPicPr>
          <p:cNvPr id="8212" name="Picture 2" descr="F:\картинки на эко\0_93e2f_fb30a8be_orig.png"/>
          <p:cNvPicPr>
            <a:picLocks noChangeAspect="1" noChangeArrowheads="1"/>
          </p:cNvPicPr>
          <p:nvPr/>
        </p:nvPicPr>
        <p:blipFill>
          <a:blip r:embed="rId3"/>
          <a:srcRect l="81613" t="80251" r="331"/>
          <a:stretch>
            <a:fillRect/>
          </a:stretch>
        </p:blipFill>
        <p:spPr bwMode="auto">
          <a:xfrm>
            <a:off x="7772400" y="76200"/>
            <a:ext cx="1371600" cy="1512888"/>
          </a:xfrm>
          <a:prstGeom prst="rect">
            <a:avLst/>
          </a:prstGeom>
          <a:noFill/>
          <a:ln w="9525">
            <a:noFill/>
            <a:miter lim="800000"/>
            <a:headEnd/>
            <a:tailEnd/>
          </a:ln>
        </p:spPr>
      </p:pic>
      <p:sp>
        <p:nvSpPr>
          <p:cNvPr id="21" name="Прямоугольник 20"/>
          <p:cNvSpPr>
            <a:spLocks noChangeArrowheads="1"/>
          </p:cNvSpPr>
          <p:nvPr/>
        </p:nvSpPr>
        <p:spPr bwMode="auto">
          <a:xfrm>
            <a:off x="6553200" y="762000"/>
            <a:ext cx="1141413"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Осина</a:t>
            </a:r>
          </a:p>
        </p:txBody>
      </p:sp>
      <p:sp>
        <p:nvSpPr>
          <p:cNvPr id="22" name="Прямоугольник 21"/>
          <p:cNvSpPr>
            <a:spLocks noChangeArrowheads="1"/>
          </p:cNvSpPr>
          <p:nvPr/>
        </p:nvSpPr>
        <p:spPr bwMode="auto">
          <a:xfrm>
            <a:off x="4691063" y="1214438"/>
            <a:ext cx="947737" cy="461962"/>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Липа</a:t>
            </a:r>
          </a:p>
        </p:txBody>
      </p:sp>
      <p:sp>
        <p:nvSpPr>
          <p:cNvPr id="23" name="Прямоугольник 22"/>
          <p:cNvSpPr>
            <a:spLocks noChangeArrowheads="1"/>
          </p:cNvSpPr>
          <p:nvPr/>
        </p:nvSpPr>
        <p:spPr bwMode="auto">
          <a:xfrm>
            <a:off x="6172200" y="1676400"/>
            <a:ext cx="2573338" cy="461963"/>
          </a:xfrm>
          <a:prstGeom prst="rect">
            <a:avLst/>
          </a:prstGeom>
          <a:noFill/>
          <a:ln w="9525">
            <a:noFill/>
            <a:miter lim="800000"/>
            <a:headEnd/>
            <a:tailEnd/>
          </a:ln>
        </p:spPr>
        <p:txBody>
          <a:bodyPr wrap="none">
            <a:spAutoFit/>
          </a:bodyPr>
          <a:lstStyle/>
          <a:p>
            <a:pPr>
              <a:defRPr/>
            </a:pPr>
            <a:r>
              <a:rPr lang="ru-RU" sz="2400" b="1" dirty="0">
                <a:solidFill>
                  <a:srgbClr val="808000"/>
                </a:solidFill>
                <a:latin typeface="+mn-lt"/>
              </a:rPr>
              <a:t>Сосна остистая</a:t>
            </a:r>
          </a:p>
        </p:txBody>
      </p:sp>
      <p:sp>
        <p:nvSpPr>
          <p:cNvPr id="24" name="Прямоугольник 23"/>
          <p:cNvSpPr>
            <a:spLocks noChangeArrowheads="1"/>
          </p:cNvSpPr>
          <p:nvPr/>
        </p:nvSpPr>
        <p:spPr bwMode="auto">
          <a:xfrm>
            <a:off x="5881688" y="2133600"/>
            <a:ext cx="1317625"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Баобаб</a:t>
            </a:r>
          </a:p>
        </p:txBody>
      </p:sp>
      <p:sp>
        <p:nvSpPr>
          <p:cNvPr id="25" name="Прямоугольник 24"/>
          <p:cNvSpPr>
            <a:spLocks noChangeArrowheads="1"/>
          </p:cNvSpPr>
          <p:nvPr/>
        </p:nvSpPr>
        <p:spPr bwMode="auto">
          <a:xfrm>
            <a:off x="4654550" y="3048000"/>
            <a:ext cx="6165850" cy="461963"/>
          </a:xfrm>
          <a:prstGeom prst="rect">
            <a:avLst/>
          </a:prstGeom>
          <a:noFill/>
          <a:ln w="9525">
            <a:noFill/>
            <a:miter lim="800000"/>
            <a:headEnd/>
            <a:tailEnd/>
          </a:ln>
        </p:spPr>
        <p:txBody>
          <a:bodyPr>
            <a:spAutoFit/>
          </a:bodyPr>
          <a:lstStyle/>
          <a:p>
            <a:r>
              <a:rPr lang="ru-RU" altLang="ru-RU" sz="2000">
                <a:solidFill>
                  <a:srgbClr val="808000"/>
                </a:solidFill>
                <a:latin typeface="Aardvark" pitchFamily="34" charset="0"/>
              </a:rPr>
              <a:t> </a:t>
            </a:r>
            <a:r>
              <a:rPr lang="ru-RU" altLang="ru-RU" sz="2400" b="1">
                <a:solidFill>
                  <a:srgbClr val="808000"/>
                </a:solidFill>
                <a:latin typeface="Aardvark" pitchFamily="34" charset="0"/>
              </a:rPr>
              <a:t>Береза Шмидта (железная)</a:t>
            </a:r>
          </a:p>
        </p:txBody>
      </p:sp>
      <p:sp>
        <p:nvSpPr>
          <p:cNvPr id="26" name="Прямоугольник 25"/>
          <p:cNvSpPr>
            <a:spLocks noChangeArrowheads="1"/>
          </p:cNvSpPr>
          <p:nvPr/>
        </p:nvSpPr>
        <p:spPr bwMode="auto">
          <a:xfrm>
            <a:off x="5257800" y="3733800"/>
            <a:ext cx="3049588"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Бальсовое дерево</a:t>
            </a:r>
          </a:p>
        </p:txBody>
      </p:sp>
      <p:sp>
        <p:nvSpPr>
          <p:cNvPr id="27" name="Прямоугольник 26"/>
          <p:cNvSpPr>
            <a:spLocks noChangeArrowheads="1"/>
          </p:cNvSpPr>
          <p:nvPr/>
        </p:nvSpPr>
        <p:spPr bwMode="auto">
          <a:xfrm>
            <a:off x="5181600" y="4495800"/>
            <a:ext cx="4419600" cy="461963"/>
          </a:xfrm>
          <a:prstGeom prst="rect">
            <a:avLst/>
          </a:prstGeom>
          <a:noFill/>
          <a:ln w="9525">
            <a:noFill/>
            <a:miter lim="800000"/>
            <a:headEnd/>
            <a:tailEnd/>
          </a:ln>
        </p:spPr>
        <p:txBody>
          <a:bodyPr>
            <a:spAutoFit/>
          </a:bodyPr>
          <a:lstStyle/>
          <a:p>
            <a:r>
              <a:rPr lang="ru-RU" altLang="ru-RU" sz="2400" b="1">
                <a:solidFill>
                  <a:srgbClr val="808000"/>
                </a:solidFill>
                <a:latin typeface="Aardvark" pitchFamily="34" charset="0"/>
              </a:rPr>
              <a:t>Лиственница  даурская</a:t>
            </a:r>
          </a:p>
        </p:txBody>
      </p:sp>
      <p:sp>
        <p:nvSpPr>
          <p:cNvPr id="28" name="Прямоугольник 27"/>
          <p:cNvSpPr>
            <a:spLocks noChangeArrowheads="1"/>
          </p:cNvSpPr>
          <p:nvPr/>
        </p:nvSpPr>
        <p:spPr bwMode="auto">
          <a:xfrm>
            <a:off x="6907213" y="4876800"/>
            <a:ext cx="1474787"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Секвойя</a:t>
            </a:r>
          </a:p>
        </p:txBody>
      </p:sp>
      <p:sp>
        <p:nvSpPr>
          <p:cNvPr id="30" name="Прямоугольник 29"/>
          <p:cNvSpPr>
            <a:spLocks noChangeArrowheads="1"/>
          </p:cNvSpPr>
          <p:nvPr/>
        </p:nvSpPr>
        <p:spPr bwMode="auto">
          <a:xfrm>
            <a:off x="6967538" y="5334000"/>
            <a:ext cx="1185862" cy="461963"/>
          </a:xfrm>
          <a:prstGeom prst="rect">
            <a:avLst/>
          </a:prstGeom>
          <a:noFill/>
          <a:ln w="9525">
            <a:noFill/>
            <a:miter lim="800000"/>
            <a:headEnd/>
            <a:tailEnd/>
          </a:ln>
        </p:spPr>
        <p:txBody>
          <a:bodyPr>
            <a:spAutoFit/>
          </a:bodyPr>
          <a:lstStyle/>
          <a:p>
            <a:r>
              <a:rPr lang="ru-RU" altLang="ru-RU" sz="2400" b="1">
                <a:solidFill>
                  <a:srgbClr val="808000"/>
                </a:solidFill>
                <a:latin typeface="Aardvark" pitchFamily="34" charset="0"/>
              </a:rPr>
              <a:t>Инжир</a:t>
            </a:r>
          </a:p>
        </p:txBody>
      </p:sp>
      <p:sp>
        <p:nvSpPr>
          <p:cNvPr id="31" name="Прямоугольник 30"/>
          <p:cNvSpPr>
            <a:spLocks noChangeArrowheads="1"/>
          </p:cNvSpPr>
          <p:nvPr/>
        </p:nvSpPr>
        <p:spPr bwMode="auto">
          <a:xfrm>
            <a:off x="1752600" y="6248400"/>
            <a:ext cx="7848600" cy="461963"/>
          </a:xfrm>
          <a:prstGeom prst="rect">
            <a:avLst/>
          </a:prstGeom>
          <a:noFill/>
          <a:ln w="9525">
            <a:noFill/>
            <a:miter lim="800000"/>
            <a:headEnd/>
            <a:tailEnd/>
          </a:ln>
        </p:spPr>
        <p:txBody>
          <a:bodyPr>
            <a:spAutoFit/>
          </a:bodyPr>
          <a:lstStyle/>
          <a:p>
            <a:r>
              <a:rPr lang="ru-RU" altLang="ru-RU" sz="2400" b="1">
                <a:solidFill>
                  <a:srgbClr val="808000"/>
                </a:solidFill>
                <a:latin typeface="Aardvark" pitchFamily="34" charset="0"/>
              </a:rPr>
              <a:t>У пихты, впервые цветет в возрасте 75-77 лет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2" dur="1000" fill="hold"/>
                                        <p:tgtEl>
                                          <p:spTgt spid="2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2"/>
                                        </p:tgtEl>
                                        <p:attrNameLst>
                                          <p:attrName>style.visibility</p:attrName>
                                        </p:attrNameLst>
                                      </p:cBhvr>
                                      <p:to>
                                        <p:strVal val="visible"/>
                                      </p:to>
                                    </p:set>
                                    <p:anim calcmode="discrete" valueType="clr">
                                      <p:cBhvr override="childStyle">
                                        <p:cTn id="3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
                                        </p:tgtEl>
                                        <p:attrNameLst>
                                          <p:attrName>fillcolor</p:attrName>
                                        </p:attrNameLst>
                                      </p:cBhvr>
                                      <p:tavLst>
                                        <p:tav tm="0">
                                          <p:val>
                                            <p:clrVal>
                                              <a:schemeClr val="accent2"/>
                                            </p:clrVal>
                                          </p:val>
                                        </p:tav>
                                        <p:tav tm="50000">
                                          <p:val>
                                            <p:clrVal>
                                              <a:schemeClr val="hlink"/>
                                            </p:clrVal>
                                          </p:val>
                                        </p:tav>
                                      </p:tavLst>
                                    </p:anim>
                                    <p:set>
                                      <p:cBhvr>
                                        <p:cTn id="33" dur="80"/>
                                        <p:tgtEl>
                                          <p:spTgt spid="12"/>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41" dur="1000" fill="hold"/>
                                        <p:tgtEl>
                                          <p:spTgt spid="2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3"/>
                                        </p:tgtEl>
                                        <p:attrNameLst>
                                          <p:attrName>style.visibility</p:attrName>
                                        </p:attrNameLst>
                                      </p:cBhvr>
                                      <p:to>
                                        <p:strVal val="visible"/>
                                      </p:to>
                                    </p:set>
                                    <p:anim calcmode="discrete" valueType="clr">
                                      <p:cBhvr override="childStyle">
                                        <p:cTn id="50"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3"/>
                                        </p:tgtEl>
                                        <p:attrNameLst>
                                          <p:attrName>fillcolor</p:attrName>
                                        </p:attrNameLst>
                                      </p:cBhvr>
                                      <p:tavLst>
                                        <p:tav tm="0">
                                          <p:val>
                                            <p:clrVal>
                                              <a:schemeClr val="accent2"/>
                                            </p:clrVal>
                                          </p:val>
                                        </p:tav>
                                        <p:tav tm="50000">
                                          <p:val>
                                            <p:clrVal>
                                              <a:schemeClr val="hlink"/>
                                            </p:clrVal>
                                          </p:val>
                                        </p:tav>
                                      </p:tavLst>
                                    </p:anim>
                                    <p:set>
                                      <p:cBhvr>
                                        <p:cTn id="52" dur="80"/>
                                        <p:tgtEl>
                                          <p:spTgt spid="13"/>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60" dur="1000" fill="hold"/>
                                        <p:tgtEl>
                                          <p:spTgt spid="2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4"/>
                                        </p:tgtEl>
                                        <p:attrNameLst>
                                          <p:attrName>style.visibility</p:attrName>
                                        </p:attrNameLst>
                                      </p:cBhvr>
                                      <p:to>
                                        <p:strVal val="visible"/>
                                      </p:to>
                                    </p:set>
                                    <p:anim calcmode="discrete" valueType="clr">
                                      <p:cBhvr override="childStyle">
                                        <p:cTn id="6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4"/>
                                        </p:tgtEl>
                                        <p:attrNameLst>
                                          <p:attrName>fillcolor</p:attrName>
                                        </p:attrNameLst>
                                      </p:cBhvr>
                                      <p:tavLst>
                                        <p:tav tm="0">
                                          <p:val>
                                            <p:clrVal>
                                              <a:schemeClr val="accent2"/>
                                            </p:clrVal>
                                          </p:val>
                                        </p:tav>
                                        <p:tav tm="50000">
                                          <p:val>
                                            <p:clrVal>
                                              <a:schemeClr val="hlink"/>
                                            </p:clrVal>
                                          </p:val>
                                        </p:tav>
                                      </p:tavLst>
                                    </p:anim>
                                    <p:set>
                                      <p:cBhvr>
                                        <p:cTn id="71" dur="80"/>
                                        <p:tgtEl>
                                          <p:spTgt spid="14"/>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79" dur="1000" fill="hold"/>
                                        <p:tgtEl>
                                          <p:spTgt spid="24"/>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16"/>
                                        </p:tgtEl>
                                        <p:attrNameLst>
                                          <p:attrName>style.visibility</p:attrName>
                                        </p:attrNameLst>
                                      </p:cBhvr>
                                      <p:to>
                                        <p:strVal val="visible"/>
                                      </p:to>
                                    </p:set>
                                    <p:anim calcmode="discrete" valueType="clr">
                                      <p:cBhvr override="childStyle">
                                        <p:cTn id="8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6"/>
                                        </p:tgtEl>
                                        <p:attrNameLst>
                                          <p:attrName>fillcolor</p:attrName>
                                        </p:attrNameLst>
                                      </p:cBhvr>
                                      <p:tavLst>
                                        <p:tav tm="0">
                                          <p:val>
                                            <p:clrVal>
                                              <a:schemeClr val="accent2"/>
                                            </p:clrVal>
                                          </p:val>
                                        </p:tav>
                                        <p:tav tm="50000">
                                          <p:val>
                                            <p:clrVal>
                                              <a:schemeClr val="hlink"/>
                                            </p:clrVal>
                                          </p:val>
                                        </p:tav>
                                      </p:tavLst>
                                    </p:anim>
                                    <p:set>
                                      <p:cBhvr>
                                        <p:cTn id="90" dur="80"/>
                                        <p:tgtEl>
                                          <p:spTgt spid="16"/>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98" dur="1000" fill="hold"/>
                                        <p:tgtEl>
                                          <p:spTgt spid="25"/>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7" presetClass="entr" presetSubtype="0" fill="hold" nodeType="clickEffect">
                                  <p:stCondLst>
                                    <p:cond delay="0"/>
                                  </p:stCondLst>
                                  <p:iterate type="lt">
                                    <p:tmPct val="50000"/>
                                  </p:iterate>
                                  <p:childTnLst>
                                    <p:set>
                                      <p:cBhvr>
                                        <p:cTn id="106" dur="1" fill="hold">
                                          <p:stCondLst>
                                            <p:cond delay="0"/>
                                          </p:stCondLst>
                                        </p:cTn>
                                        <p:tgtEl>
                                          <p:spTgt spid="15"/>
                                        </p:tgtEl>
                                        <p:attrNameLst>
                                          <p:attrName>style.visibility</p:attrName>
                                        </p:attrNameLst>
                                      </p:cBhvr>
                                      <p:to>
                                        <p:strVal val="visible"/>
                                      </p:to>
                                    </p:set>
                                    <p:anim calcmode="discrete" valueType="clr">
                                      <p:cBhvr override="childStyle">
                                        <p:cTn id="10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15"/>
                                        </p:tgtEl>
                                        <p:attrNameLst>
                                          <p:attrName>fillcolor</p:attrName>
                                        </p:attrNameLst>
                                      </p:cBhvr>
                                      <p:tavLst>
                                        <p:tav tm="0">
                                          <p:val>
                                            <p:clrVal>
                                              <a:schemeClr val="accent2"/>
                                            </p:clrVal>
                                          </p:val>
                                        </p:tav>
                                        <p:tav tm="50000">
                                          <p:val>
                                            <p:clrVal>
                                              <a:schemeClr val="hlink"/>
                                            </p:clrVal>
                                          </p:val>
                                        </p:tav>
                                      </p:tavLst>
                                    </p:anim>
                                    <p:set>
                                      <p:cBhvr>
                                        <p:cTn id="109" dur="80"/>
                                        <p:tgtEl>
                                          <p:spTgt spid="15"/>
                                        </p:tgtEl>
                                        <p:attrNameLst>
                                          <p:attrName>fill.type</p:attrName>
                                        </p:attrNameLst>
                                      </p:cBhvr>
                                      <p:to>
                                        <p:strVal val="solid"/>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5"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1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1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17" dur="1000" fill="hold"/>
                                        <p:tgtEl>
                                          <p:spTgt spid="26"/>
                                        </p:tgtEl>
                                        <p:attrNameLst>
                                          <p:attrName>ppt_h</p:attrName>
                                        </p:attrNameLst>
                                      </p:cBhvr>
                                      <p:tavLst>
                                        <p:tav tm="0">
                                          <p:val>
                                            <p:strVal val="#ppt_h"/>
                                          </p:val>
                                        </p:tav>
                                        <p:tav tm="100000">
                                          <p:val>
                                            <p:strVal val="#ppt_h"/>
                                          </p:val>
                                        </p:tav>
                                      </p:tavLst>
                                    </p:anim>
                                    <p:anim calcmode="lin" valueType="num">
                                      <p:cBhvr>
                                        <p:cTn id="11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1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2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21" dur="1000" decel="50000">
                                          <p:stCondLst>
                                            <p:cond delay="0"/>
                                          </p:stCondLst>
                                        </p:cTn>
                                        <p:tgtEl>
                                          <p:spTgt spid="26"/>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7" presetClass="entr" presetSubtype="0" fill="hold" grpId="0" nodeType="clickEffect">
                                  <p:stCondLst>
                                    <p:cond delay="0"/>
                                  </p:stCondLst>
                                  <p:iterate type="lt">
                                    <p:tmPct val="50000"/>
                                  </p:iterate>
                                  <p:childTnLst>
                                    <p:set>
                                      <p:cBhvr>
                                        <p:cTn id="125" dur="1" fill="hold">
                                          <p:stCondLst>
                                            <p:cond delay="0"/>
                                          </p:stCondLst>
                                        </p:cTn>
                                        <p:tgtEl>
                                          <p:spTgt spid="17"/>
                                        </p:tgtEl>
                                        <p:attrNameLst>
                                          <p:attrName>style.visibility</p:attrName>
                                        </p:attrNameLst>
                                      </p:cBhvr>
                                      <p:to>
                                        <p:strVal val="visible"/>
                                      </p:to>
                                    </p:set>
                                    <p:anim calcmode="discrete" valueType="clr">
                                      <p:cBhvr override="childStyle">
                                        <p:cTn id="12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17"/>
                                        </p:tgtEl>
                                        <p:attrNameLst>
                                          <p:attrName>fillcolor</p:attrName>
                                        </p:attrNameLst>
                                      </p:cBhvr>
                                      <p:tavLst>
                                        <p:tav tm="0">
                                          <p:val>
                                            <p:clrVal>
                                              <a:schemeClr val="accent2"/>
                                            </p:clrVal>
                                          </p:val>
                                        </p:tav>
                                        <p:tav tm="50000">
                                          <p:val>
                                            <p:clrVal>
                                              <a:schemeClr val="hlink"/>
                                            </p:clrVal>
                                          </p:val>
                                        </p:tav>
                                      </p:tavLst>
                                    </p:anim>
                                    <p:set>
                                      <p:cBhvr>
                                        <p:cTn id="128" dur="80"/>
                                        <p:tgtEl>
                                          <p:spTgt spid="17"/>
                                        </p:tgtEl>
                                        <p:attrNameLst>
                                          <p:attrName>fill.type</p:attrName>
                                        </p:attrNameLst>
                                      </p:cBhvr>
                                      <p:to>
                                        <p:strVal val="solid"/>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5"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 calcmode="lin" valueType="num">
                                      <p:cBhvr>
                                        <p:cTn id="133"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36" dur="1000" fill="hold"/>
                                        <p:tgtEl>
                                          <p:spTgt spid="27"/>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2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7" presetClass="entr" presetSubtype="0" fill="hold" grpId="0" nodeType="clickEffect">
                                  <p:stCondLst>
                                    <p:cond delay="0"/>
                                  </p:stCondLst>
                                  <p:iterate type="lt">
                                    <p:tmPct val="50000"/>
                                  </p:iterate>
                                  <p:childTnLst>
                                    <p:set>
                                      <p:cBhvr>
                                        <p:cTn id="144" dur="1" fill="hold">
                                          <p:stCondLst>
                                            <p:cond delay="0"/>
                                          </p:stCondLst>
                                        </p:cTn>
                                        <p:tgtEl>
                                          <p:spTgt spid="18"/>
                                        </p:tgtEl>
                                        <p:attrNameLst>
                                          <p:attrName>style.visibility</p:attrName>
                                        </p:attrNameLst>
                                      </p:cBhvr>
                                      <p:to>
                                        <p:strVal val="visible"/>
                                      </p:to>
                                    </p:set>
                                    <p:anim calcmode="discrete" valueType="clr">
                                      <p:cBhvr override="childStyle">
                                        <p:cTn id="14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18"/>
                                        </p:tgtEl>
                                        <p:attrNameLst>
                                          <p:attrName>fillcolor</p:attrName>
                                        </p:attrNameLst>
                                      </p:cBhvr>
                                      <p:tavLst>
                                        <p:tav tm="0">
                                          <p:val>
                                            <p:clrVal>
                                              <a:schemeClr val="accent2"/>
                                            </p:clrVal>
                                          </p:val>
                                        </p:tav>
                                        <p:tav tm="50000">
                                          <p:val>
                                            <p:clrVal>
                                              <a:schemeClr val="hlink"/>
                                            </p:clrVal>
                                          </p:val>
                                        </p:tav>
                                      </p:tavLst>
                                    </p:anim>
                                    <p:set>
                                      <p:cBhvr>
                                        <p:cTn id="147" dur="80"/>
                                        <p:tgtEl>
                                          <p:spTgt spid="18"/>
                                        </p:tgtEl>
                                        <p:attrNameLst>
                                          <p:attrName>fill.type</p:attrName>
                                        </p:attrNameLst>
                                      </p:cBhvr>
                                      <p:to>
                                        <p:strVal val="solid"/>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5" presetClass="entr" presetSubtype="0" fill="hold" grpId="0" nodeType="clickEffect">
                                  <p:stCondLst>
                                    <p:cond delay="0"/>
                                  </p:stCondLst>
                                  <p:childTnLst>
                                    <p:set>
                                      <p:cBhvr>
                                        <p:cTn id="151" dur="1" fill="hold">
                                          <p:stCondLst>
                                            <p:cond delay="0"/>
                                          </p:stCondLst>
                                        </p:cTn>
                                        <p:tgtEl>
                                          <p:spTgt spid="28"/>
                                        </p:tgtEl>
                                        <p:attrNameLst>
                                          <p:attrName>style.visibility</p:attrName>
                                        </p:attrNameLst>
                                      </p:cBhvr>
                                      <p:to>
                                        <p:strVal val="visible"/>
                                      </p:to>
                                    </p:set>
                                    <p:anim calcmode="lin" valueType="num">
                                      <p:cBhvr>
                                        <p:cTn id="152"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53"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54"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55" dur="1000" fill="hold"/>
                                        <p:tgtEl>
                                          <p:spTgt spid="28"/>
                                        </p:tgtEl>
                                        <p:attrNameLst>
                                          <p:attrName>ppt_h</p:attrName>
                                        </p:attrNameLst>
                                      </p:cBhvr>
                                      <p:tavLst>
                                        <p:tav tm="0">
                                          <p:val>
                                            <p:strVal val="#ppt_h"/>
                                          </p:val>
                                        </p:tav>
                                        <p:tav tm="100000">
                                          <p:val>
                                            <p:strVal val="#ppt_h"/>
                                          </p:val>
                                        </p:tav>
                                      </p:tavLst>
                                    </p:anim>
                                    <p:anim calcmode="lin" valueType="num">
                                      <p:cBhvr>
                                        <p:cTn id="156"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57"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58"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59" dur="1000" decel="50000">
                                          <p:stCondLst>
                                            <p:cond delay="0"/>
                                          </p:stCondLst>
                                        </p:cTn>
                                        <p:tgtEl>
                                          <p:spTgt spid="28"/>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7" presetClass="entr" presetSubtype="0" fill="hold" nodeType="clickEffect">
                                  <p:stCondLst>
                                    <p:cond delay="0"/>
                                  </p:stCondLst>
                                  <p:iterate type="lt">
                                    <p:tmPct val="50000"/>
                                  </p:iterate>
                                  <p:childTnLst>
                                    <p:set>
                                      <p:cBhvr>
                                        <p:cTn id="163" dur="1" fill="hold">
                                          <p:stCondLst>
                                            <p:cond delay="0"/>
                                          </p:stCondLst>
                                        </p:cTn>
                                        <p:tgtEl>
                                          <p:spTgt spid="19"/>
                                        </p:tgtEl>
                                        <p:attrNameLst>
                                          <p:attrName>style.visibility</p:attrName>
                                        </p:attrNameLst>
                                      </p:cBhvr>
                                      <p:to>
                                        <p:strVal val="visible"/>
                                      </p:to>
                                    </p:set>
                                    <p:anim calcmode="discrete" valueType="clr">
                                      <p:cBhvr override="childStyle">
                                        <p:cTn id="164"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19"/>
                                        </p:tgtEl>
                                        <p:attrNameLst>
                                          <p:attrName>fillcolor</p:attrName>
                                        </p:attrNameLst>
                                      </p:cBhvr>
                                      <p:tavLst>
                                        <p:tav tm="0">
                                          <p:val>
                                            <p:clrVal>
                                              <a:schemeClr val="accent2"/>
                                            </p:clrVal>
                                          </p:val>
                                        </p:tav>
                                        <p:tav tm="50000">
                                          <p:val>
                                            <p:clrVal>
                                              <a:schemeClr val="hlink"/>
                                            </p:clrVal>
                                          </p:val>
                                        </p:tav>
                                      </p:tavLst>
                                    </p:anim>
                                    <p:set>
                                      <p:cBhvr>
                                        <p:cTn id="166" dur="80"/>
                                        <p:tgtEl>
                                          <p:spTgt spid="19"/>
                                        </p:tgtEl>
                                        <p:attrNameLst>
                                          <p:attrName>fill.type</p:attrName>
                                        </p:attrNameLst>
                                      </p:cBhvr>
                                      <p:to>
                                        <p:strVal val="solid"/>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5" presetClass="entr" presetSubtype="0" fill="hold" grpId="0" nodeType="clickEffect">
                                  <p:stCondLst>
                                    <p:cond delay="0"/>
                                  </p:stCondLst>
                                  <p:childTnLst>
                                    <p:set>
                                      <p:cBhvr>
                                        <p:cTn id="170" dur="1" fill="hold">
                                          <p:stCondLst>
                                            <p:cond delay="0"/>
                                          </p:stCondLst>
                                        </p:cTn>
                                        <p:tgtEl>
                                          <p:spTgt spid="30"/>
                                        </p:tgtEl>
                                        <p:attrNameLst>
                                          <p:attrName>style.visibility</p:attrName>
                                        </p:attrNameLst>
                                      </p:cBhvr>
                                      <p:to>
                                        <p:strVal val="visible"/>
                                      </p:to>
                                    </p:set>
                                    <p:anim calcmode="lin" valueType="num">
                                      <p:cBhvr>
                                        <p:cTn id="17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7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7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74" dur="1000" fill="hold"/>
                                        <p:tgtEl>
                                          <p:spTgt spid="30"/>
                                        </p:tgtEl>
                                        <p:attrNameLst>
                                          <p:attrName>ppt_h</p:attrName>
                                        </p:attrNameLst>
                                      </p:cBhvr>
                                      <p:tavLst>
                                        <p:tav tm="0">
                                          <p:val>
                                            <p:strVal val="#ppt_h"/>
                                          </p:val>
                                        </p:tav>
                                        <p:tav tm="100000">
                                          <p:val>
                                            <p:strVal val="#ppt_h"/>
                                          </p:val>
                                        </p:tav>
                                      </p:tavLst>
                                    </p:anim>
                                    <p:anim calcmode="lin" valueType="num">
                                      <p:cBhvr>
                                        <p:cTn id="17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7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7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78" dur="1000" decel="50000">
                                          <p:stCondLst>
                                            <p:cond delay="0"/>
                                          </p:stCondLst>
                                        </p:cTn>
                                        <p:tgtEl>
                                          <p:spTgt spid="30"/>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7" presetClass="entr" presetSubtype="0" fill="hold" grpId="0" nodeType="clickEffect">
                                  <p:stCondLst>
                                    <p:cond delay="0"/>
                                  </p:stCondLst>
                                  <p:iterate type="lt">
                                    <p:tmPct val="50000"/>
                                  </p:iterate>
                                  <p:childTnLst>
                                    <p:set>
                                      <p:cBhvr>
                                        <p:cTn id="182" dur="1" fill="hold">
                                          <p:stCondLst>
                                            <p:cond delay="0"/>
                                          </p:stCondLst>
                                        </p:cTn>
                                        <p:tgtEl>
                                          <p:spTgt spid="20"/>
                                        </p:tgtEl>
                                        <p:attrNameLst>
                                          <p:attrName>style.visibility</p:attrName>
                                        </p:attrNameLst>
                                      </p:cBhvr>
                                      <p:to>
                                        <p:strVal val="visible"/>
                                      </p:to>
                                    </p:set>
                                    <p:anim calcmode="discrete" valueType="clr">
                                      <p:cBhvr override="childStyle">
                                        <p:cTn id="18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84" dur="80"/>
                                        <p:tgtEl>
                                          <p:spTgt spid="20"/>
                                        </p:tgtEl>
                                        <p:attrNameLst>
                                          <p:attrName>fillcolor</p:attrName>
                                        </p:attrNameLst>
                                      </p:cBhvr>
                                      <p:tavLst>
                                        <p:tav tm="0">
                                          <p:val>
                                            <p:clrVal>
                                              <a:schemeClr val="accent2"/>
                                            </p:clrVal>
                                          </p:val>
                                        </p:tav>
                                        <p:tav tm="50000">
                                          <p:val>
                                            <p:clrVal>
                                              <a:schemeClr val="hlink"/>
                                            </p:clrVal>
                                          </p:val>
                                        </p:tav>
                                      </p:tavLst>
                                    </p:anim>
                                    <p:set>
                                      <p:cBhvr>
                                        <p:cTn id="185" dur="80"/>
                                        <p:tgtEl>
                                          <p:spTgt spid="20"/>
                                        </p:tgtEl>
                                        <p:attrNameLst>
                                          <p:attrName>fill.type</p:attrName>
                                        </p:attrNameLst>
                                      </p:cBhvr>
                                      <p:to>
                                        <p:strVal val="solid"/>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5" presetClass="entr" presetSubtype="0" fill="hold" grpId="0" nodeType="clickEffect">
                                  <p:stCondLst>
                                    <p:cond delay="0"/>
                                  </p:stCondLst>
                                  <p:childTnLst>
                                    <p:set>
                                      <p:cBhvr>
                                        <p:cTn id="189" dur="1" fill="hold">
                                          <p:stCondLst>
                                            <p:cond delay="0"/>
                                          </p:stCondLst>
                                        </p:cTn>
                                        <p:tgtEl>
                                          <p:spTgt spid="31"/>
                                        </p:tgtEl>
                                        <p:attrNameLst>
                                          <p:attrName>style.visibility</p:attrName>
                                        </p:attrNameLst>
                                      </p:cBhvr>
                                      <p:to>
                                        <p:strVal val="visible"/>
                                      </p:to>
                                    </p:set>
                                    <p:anim calcmode="lin" valueType="num">
                                      <p:cBhvr>
                                        <p:cTn id="190"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91"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92"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93" dur="1000" fill="hold"/>
                                        <p:tgtEl>
                                          <p:spTgt spid="31"/>
                                        </p:tgtEl>
                                        <p:attrNameLst>
                                          <p:attrName>ppt_h</p:attrName>
                                        </p:attrNameLst>
                                      </p:cBhvr>
                                      <p:tavLst>
                                        <p:tav tm="0">
                                          <p:val>
                                            <p:strVal val="#ppt_h"/>
                                          </p:val>
                                        </p:tav>
                                        <p:tav tm="100000">
                                          <p:val>
                                            <p:strVal val="#ppt_h"/>
                                          </p:val>
                                        </p:tav>
                                      </p:tavLst>
                                    </p:anim>
                                    <p:anim calcmode="lin" valueType="num">
                                      <p:cBhvr>
                                        <p:cTn id="194"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95"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96"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7" dur="1000" decel="500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10" grpId="0"/>
      <p:bldP spid="12" grpId="0"/>
      <p:bldP spid="13" grpId="0"/>
      <p:bldP spid="14" grpId="0"/>
      <p:bldP spid="16" grpId="0"/>
      <p:bldP spid="17" grpId="0"/>
      <p:bldP spid="18" grpId="0"/>
      <p:bldP spid="20" grpId="0"/>
      <p:bldP spid="21" grpId="0"/>
      <p:bldP spid="22" grpId="0"/>
      <p:bldP spid="23" grpId="0"/>
      <p:bldP spid="24" grpId="0"/>
      <p:bldP spid="25" grpId="0"/>
      <p:bldP spid="26" grpId="0"/>
      <p:bldP spid="27" grpId="0"/>
      <p:bldP spid="28"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9219" name="Прямоугольник 2"/>
          <p:cNvSpPr>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endParaRPr lang="ru-RU" altLang="ru-RU" b="1">
              <a:solidFill>
                <a:srgbClr val="003300"/>
              </a:solidFill>
              <a:latin typeface="Arial Unicode MS" pitchFamily="34" charset="-128"/>
            </a:endParaRPr>
          </a:p>
        </p:txBody>
      </p:sp>
      <p:sp>
        <p:nvSpPr>
          <p:cNvPr id="6148" name="Rectangle 4"/>
          <p:cNvSpPr>
            <a:spLocks noChangeArrowheads="1"/>
          </p:cNvSpPr>
          <p:nvPr/>
        </p:nvSpPr>
        <p:spPr bwMode="auto">
          <a:xfrm>
            <a:off x="3886200" y="0"/>
            <a:ext cx="52578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Что дает нам лес?</a:t>
            </a:r>
          </a:p>
        </p:txBody>
      </p:sp>
      <p:sp>
        <p:nvSpPr>
          <p:cNvPr id="9221" name="Прямоугольник 4"/>
          <p:cNvSpPr>
            <a:spLocks noChangeArrowheads="1"/>
          </p:cNvSpPr>
          <p:nvPr/>
        </p:nvSpPr>
        <p:spPr bwMode="auto">
          <a:xfrm>
            <a:off x="533400" y="1752600"/>
            <a:ext cx="8077200" cy="369888"/>
          </a:xfrm>
          <a:prstGeom prst="rect">
            <a:avLst/>
          </a:prstGeom>
          <a:noFill/>
          <a:ln w="9525">
            <a:noFill/>
            <a:miter lim="800000"/>
            <a:headEnd/>
            <a:tailEnd/>
          </a:ln>
        </p:spPr>
        <p:txBody>
          <a:bodyPr>
            <a:spAutoFit/>
          </a:bodyPr>
          <a:lstStyle/>
          <a:p>
            <a:endParaRPr lang="ru-RU" altLang="ru-RU"/>
          </a:p>
        </p:txBody>
      </p:sp>
      <p:sp>
        <p:nvSpPr>
          <p:cNvPr id="9222" name="Прямоугольник 5"/>
          <p:cNvSpPr>
            <a:spLocks noChangeArrowheads="1"/>
          </p:cNvSpPr>
          <p:nvPr/>
        </p:nvSpPr>
        <p:spPr bwMode="auto">
          <a:xfrm>
            <a:off x="533400" y="2667000"/>
            <a:ext cx="8229600" cy="369888"/>
          </a:xfrm>
          <a:prstGeom prst="rect">
            <a:avLst/>
          </a:prstGeom>
          <a:noFill/>
          <a:ln w="9525">
            <a:noFill/>
            <a:miter lim="800000"/>
            <a:headEnd/>
            <a:tailEnd/>
          </a:ln>
        </p:spPr>
        <p:txBody>
          <a:bodyPr>
            <a:spAutoFit/>
          </a:bodyPr>
          <a:lstStyle/>
          <a:p>
            <a:endParaRPr lang="ru-RU" altLang="ru-RU"/>
          </a:p>
        </p:txBody>
      </p:sp>
      <p:sp>
        <p:nvSpPr>
          <p:cNvPr id="9223" name="Прямоугольник 6"/>
          <p:cNvSpPr>
            <a:spLocks noChangeArrowheads="1"/>
          </p:cNvSpPr>
          <p:nvPr/>
        </p:nvSpPr>
        <p:spPr bwMode="auto">
          <a:xfrm>
            <a:off x="609600" y="4038600"/>
            <a:ext cx="6781800" cy="369888"/>
          </a:xfrm>
          <a:prstGeom prst="rect">
            <a:avLst/>
          </a:prstGeom>
          <a:noFill/>
          <a:ln w="9525">
            <a:noFill/>
            <a:miter lim="800000"/>
            <a:headEnd/>
            <a:tailEnd/>
          </a:ln>
        </p:spPr>
        <p:txBody>
          <a:bodyPr>
            <a:spAutoFit/>
          </a:bodyPr>
          <a:lstStyle/>
          <a:p>
            <a:endParaRPr lang="ru-RU" altLang="ru-RU"/>
          </a:p>
        </p:txBody>
      </p:sp>
      <p:sp>
        <p:nvSpPr>
          <p:cNvPr id="9224" name="Прямоугольник 7"/>
          <p:cNvSpPr>
            <a:spLocks noChangeArrowheads="1"/>
          </p:cNvSpPr>
          <p:nvPr/>
        </p:nvSpPr>
        <p:spPr bwMode="auto">
          <a:xfrm>
            <a:off x="533400" y="4724400"/>
            <a:ext cx="8153400" cy="369888"/>
          </a:xfrm>
          <a:prstGeom prst="rect">
            <a:avLst/>
          </a:prstGeom>
          <a:noFill/>
          <a:ln w="9525">
            <a:noFill/>
            <a:miter lim="800000"/>
            <a:headEnd/>
            <a:tailEnd/>
          </a:ln>
        </p:spPr>
        <p:txBody>
          <a:bodyPr>
            <a:spAutoFit/>
          </a:bodyPr>
          <a:lstStyle/>
          <a:p>
            <a:endParaRPr lang="ru-RU" altLang="ru-RU"/>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9226" name="Picture 10" descr="F:\картинки на эко\0_93e2f_fb30a8be_orig.png"/>
          <p:cNvPicPr>
            <a:picLocks noChangeAspect="1" noChangeArrowheads="1"/>
          </p:cNvPicPr>
          <p:nvPr/>
        </p:nvPicPr>
        <p:blipFill>
          <a:blip r:embed="rId3"/>
          <a:srcRect l="166" t="78654" r="83221" b="1283"/>
          <a:stretch>
            <a:fillRect/>
          </a:stretch>
        </p:blipFill>
        <p:spPr bwMode="auto">
          <a:xfrm>
            <a:off x="7086600" y="5002213"/>
            <a:ext cx="1752600" cy="1855787"/>
          </a:xfrm>
          <a:prstGeom prst="rect">
            <a:avLst/>
          </a:prstGeom>
          <a:noFill/>
          <a:ln w="9525">
            <a:noFill/>
            <a:miter lim="800000"/>
            <a:headEnd/>
            <a:tailEnd/>
          </a:ln>
        </p:spPr>
      </p:pic>
      <p:sp>
        <p:nvSpPr>
          <p:cNvPr id="15" name="Прямоугольник 14"/>
          <p:cNvSpPr>
            <a:spLocks noChangeArrowheads="1"/>
          </p:cNvSpPr>
          <p:nvPr/>
        </p:nvSpPr>
        <p:spPr bwMode="auto">
          <a:xfrm>
            <a:off x="457200" y="1066800"/>
            <a:ext cx="61722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1. Из какого дерева делают спички? </a:t>
            </a:r>
          </a:p>
        </p:txBody>
      </p:sp>
      <p:sp>
        <p:nvSpPr>
          <p:cNvPr id="16" name="Прямоугольник 15"/>
          <p:cNvSpPr>
            <a:spLocks noChangeArrowheads="1"/>
          </p:cNvSpPr>
          <p:nvPr/>
        </p:nvSpPr>
        <p:spPr bwMode="auto">
          <a:xfrm>
            <a:off x="457200" y="1595438"/>
            <a:ext cx="8382000" cy="461962"/>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2. Какое дерево применяется для изготовления лыж? </a:t>
            </a:r>
          </a:p>
        </p:txBody>
      </p:sp>
      <p:sp>
        <p:nvSpPr>
          <p:cNvPr id="17" name="Прямоугольник 16"/>
          <p:cNvSpPr>
            <a:spLocks noChangeArrowheads="1"/>
          </p:cNvSpPr>
          <p:nvPr/>
        </p:nvSpPr>
        <p:spPr bwMode="auto">
          <a:xfrm>
            <a:off x="457200" y="2362200"/>
            <a:ext cx="84582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3. Из хвои какого дерева получают витаминную муку, искусственную шерсть? </a:t>
            </a:r>
          </a:p>
        </p:txBody>
      </p:sp>
      <p:sp>
        <p:nvSpPr>
          <p:cNvPr id="18" name="Прямоугольник 17"/>
          <p:cNvSpPr>
            <a:spLocks noChangeArrowheads="1"/>
          </p:cNvSpPr>
          <p:nvPr/>
        </p:nvSpPr>
        <p:spPr bwMode="auto">
          <a:xfrm>
            <a:off x="457200" y="3352800"/>
            <a:ext cx="62611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4. Из какого дерева делают пианино? </a:t>
            </a:r>
          </a:p>
        </p:txBody>
      </p:sp>
      <p:sp>
        <p:nvSpPr>
          <p:cNvPr id="19" name="Прямоугольник 18"/>
          <p:cNvSpPr>
            <a:spLocks noChangeArrowheads="1"/>
          </p:cNvSpPr>
          <p:nvPr/>
        </p:nvSpPr>
        <p:spPr bwMode="auto">
          <a:xfrm>
            <a:off x="457200" y="3962400"/>
            <a:ext cx="8382000" cy="1938338"/>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5. Древесина этого дерева красновато-коричневая, смолистая, прочная. Используется в основном для изготовления мебели, полов, облицовки стен,</a:t>
            </a:r>
          </a:p>
          <a:p>
            <a:pPr>
              <a:defRPr/>
            </a:pPr>
            <a:r>
              <a:rPr lang="ru-RU" sz="2400" i="1" dirty="0">
                <a:solidFill>
                  <a:srgbClr val="003300"/>
                </a:solidFill>
                <a:latin typeface="+mn-lt"/>
              </a:rPr>
              <a:t> в строительстве гидротехнических</a:t>
            </a:r>
          </a:p>
          <a:p>
            <a:pPr>
              <a:defRPr/>
            </a:pPr>
            <a:r>
              <a:rPr lang="ru-RU" sz="2400" i="1" dirty="0">
                <a:solidFill>
                  <a:srgbClr val="003300"/>
                </a:solidFill>
                <a:latin typeface="+mn-lt"/>
              </a:rPr>
              <a:t> сооружений.</a:t>
            </a:r>
          </a:p>
        </p:txBody>
      </p:sp>
      <p:sp>
        <p:nvSpPr>
          <p:cNvPr id="20" name="Прямоугольник 19"/>
          <p:cNvSpPr>
            <a:spLocks noChangeArrowheads="1"/>
          </p:cNvSpPr>
          <p:nvPr/>
        </p:nvSpPr>
        <p:spPr bwMode="auto">
          <a:xfrm>
            <a:off x="6021388" y="1066800"/>
            <a:ext cx="1141412"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Осина</a:t>
            </a:r>
          </a:p>
        </p:txBody>
      </p:sp>
      <p:sp>
        <p:nvSpPr>
          <p:cNvPr id="21" name="Прямоугольник 20"/>
          <p:cNvSpPr>
            <a:spLocks noChangeArrowheads="1"/>
          </p:cNvSpPr>
          <p:nvPr/>
        </p:nvSpPr>
        <p:spPr bwMode="auto">
          <a:xfrm>
            <a:off x="7050088" y="1981200"/>
            <a:ext cx="1255712"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Береза</a:t>
            </a:r>
          </a:p>
        </p:txBody>
      </p:sp>
      <p:sp>
        <p:nvSpPr>
          <p:cNvPr id="22" name="Прямоугольник 21"/>
          <p:cNvSpPr>
            <a:spLocks noChangeArrowheads="1"/>
          </p:cNvSpPr>
          <p:nvPr/>
        </p:nvSpPr>
        <p:spPr bwMode="auto">
          <a:xfrm>
            <a:off x="5029200" y="2743200"/>
            <a:ext cx="1120775"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Сосна</a:t>
            </a:r>
          </a:p>
        </p:txBody>
      </p:sp>
      <p:sp>
        <p:nvSpPr>
          <p:cNvPr id="23" name="Прямоугольник 22"/>
          <p:cNvSpPr>
            <a:spLocks noChangeArrowheads="1"/>
          </p:cNvSpPr>
          <p:nvPr/>
        </p:nvSpPr>
        <p:spPr bwMode="auto">
          <a:xfrm>
            <a:off x="6464300" y="3352800"/>
            <a:ext cx="774700"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Ель</a:t>
            </a:r>
          </a:p>
        </p:txBody>
      </p:sp>
      <p:sp>
        <p:nvSpPr>
          <p:cNvPr id="24" name="Прямоугольник 23"/>
          <p:cNvSpPr>
            <a:spLocks noChangeArrowheads="1"/>
          </p:cNvSpPr>
          <p:nvPr/>
        </p:nvSpPr>
        <p:spPr bwMode="auto">
          <a:xfrm>
            <a:off x="2971800" y="5562600"/>
            <a:ext cx="2193925"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Лиственница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5"/>
                                        </p:tgtEl>
                                        <p:attrNameLst>
                                          <p:attrName>style.visibility</p:attrName>
                                        </p:attrNameLst>
                                      </p:cBhvr>
                                      <p:to>
                                        <p:strVal val="visible"/>
                                      </p:to>
                                    </p:set>
                                    <p:anim calcmode="discrete" valueType="clr">
                                      <p:cBhvr override="childStyle">
                                        <p:cTn id="1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
                                        </p:tgtEl>
                                        <p:attrNameLst>
                                          <p:attrName>fillcolor</p:attrName>
                                        </p:attrNameLst>
                                      </p:cBhvr>
                                      <p:tavLst>
                                        <p:tav tm="0">
                                          <p:val>
                                            <p:clrVal>
                                              <a:schemeClr val="accent2"/>
                                            </p:clrVal>
                                          </p:val>
                                        </p:tav>
                                        <p:tav tm="50000">
                                          <p:val>
                                            <p:clrVal>
                                              <a:schemeClr val="hlink"/>
                                            </p:clrVal>
                                          </p:val>
                                        </p:tav>
                                      </p:tavLst>
                                    </p:anim>
                                    <p:set>
                                      <p:cBhvr>
                                        <p:cTn id="14" dur="80"/>
                                        <p:tgtEl>
                                          <p:spTgt spid="15"/>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6"/>
                                        </p:tgtEl>
                                        <p:attrNameLst>
                                          <p:attrName>style.visibility</p:attrName>
                                        </p:attrNameLst>
                                      </p:cBhvr>
                                      <p:to>
                                        <p:strVal val="visible"/>
                                      </p:to>
                                    </p:set>
                                    <p:anim calcmode="discrete" valueType="clr">
                                      <p:cBhvr override="childStyle">
                                        <p:cTn id="3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6"/>
                                        </p:tgtEl>
                                        <p:attrNameLst>
                                          <p:attrName>fillcolor</p:attrName>
                                        </p:attrNameLst>
                                      </p:cBhvr>
                                      <p:tavLst>
                                        <p:tav tm="0">
                                          <p:val>
                                            <p:clrVal>
                                              <a:schemeClr val="accent2"/>
                                            </p:clrVal>
                                          </p:val>
                                        </p:tav>
                                        <p:tav tm="50000">
                                          <p:val>
                                            <p:clrVal>
                                              <a:schemeClr val="hlink"/>
                                            </p:clrVal>
                                          </p:val>
                                        </p:tav>
                                      </p:tavLst>
                                    </p:anim>
                                    <p:set>
                                      <p:cBhvr>
                                        <p:cTn id="33" dur="80"/>
                                        <p:tgtEl>
                                          <p:spTgt spid="16"/>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41" dur="1000" fill="hold"/>
                                        <p:tgtEl>
                                          <p:spTgt spid="2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7"/>
                                        </p:tgtEl>
                                        <p:attrNameLst>
                                          <p:attrName>style.visibility</p:attrName>
                                        </p:attrNameLst>
                                      </p:cBhvr>
                                      <p:to>
                                        <p:strVal val="visible"/>
                                      </p:to>
                                    </p:set>
                                    <p:anim calcmode="discrete" valueType="clr">
                                      <p:cBhvr override="childStyle">
                                        <p:cTn id="50"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7"/>
                                        </p:tgtEl>
                                        <p:attrNameLst>
                                          <p:attrName>fillcolor</p:attrName>
                                        </p:attrNameLst>
                                      </p:cBhvr>
                                      <p:tavLst>
                                        <p:tav tm="0">
                                          <p:val>
                                            <p:clrVal>
                                              <a:schemeClr val="accent2"/>
                                            </p:clrVal>
                                          </p:val>
                                        </p:tav>
                                        <p:tav tm="50000">
                                          <p:val>
                                            <p:clrVal>
                                              <a:schemeClr val="hlink"/>
                                            </p:clrVal>
                                          </p:val>
                                        </p:tav>
                                      </p:tavLst>
                                    </p:anim>
                                    <p:set>
                                      <p:cBhvr>
                                        <p:cTn id="52" dur="80"/>
                                        <p:tgtEl>
                                          <p:spTgt spid="17"/>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60" dur="1000" fill="hold"/>
                                        <p:tgtEl>
                                          <p:spTgt spid="2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8"/>
                                        </p:tgtEl>
                                        <p:attrNameLst>
                                          <p:attrName>style.visibility</p:attrName>
                                        </p:attrNameLst>
                                      </p:cBhvr>
                                      <p:to>
                                        <p:strVal val="visible"/>
                                      </p:to>
                                    </p:set>
                                    <p:anim calcmode="discrete" valueType="clr">
                                      <p:cBhvr override="childStyle">
                                        <p:cTn id="6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8"/>
                                        </p:tgtEl>
                                        <p:attrNameLst>
                                          <p:attrName>fillcolor</p:attrName>
                                        </p:attrNameLst>
                                      </p:cBhvr>
                                      <p:tavLst>
                                        <p:tav tm="0">
                                          <p:val>
                                            <p:clrVal>
                                              <a:schemeClr val="accent2"/>
                                            </p:clrVal>
                                          </p:val>
                                        </p:tav>
                                        <p:tav tm="50000">
                                          <p:val>
                                            <p:clrVal>
                                              <a:schemeClr val="hlink"/>
                                            </p:clrVal>
                                          </p:val>
                                        </p:tav>
                                      </p:tavLst>
                                    </p:anim>
                                    <p:set>
                                      <p:cBhvr>
                                        <p:cTn id="71" dur="80"/>
                                        <p:tgtEl>
                                          <p:spTgt spid="18"/>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79" dur="1000" fill="hold"/>
                                        <p:tgtEl>
                                          <p:spTgt spid="23"/>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19"/>
                                        </p:tgtEl>
                                        <p:attrNameLst>
                                          <p:attrName>style.visibility</p:attrName>
                                        </p:attrNameLst>
                                      </p:cBhvr>
                                      <p:to>
                                        <p:strVal val="visible"/>
                                      </p:to>
                                    </p:set>
                                    <p:anim calcmode="discrete" valueType="clr">
                                      <p:cBhvr override="childStyle">
                                        <p:cTn id="88"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9"/>
                                        </p:tgtEl>
                                        <p:attrNameLst>
                                          <p:attrName>fillcolor</p:attrName>
                                        </p:attrNameLst>
                                      </p:cBhvr>
                                      <p:tavLst>
                                        <p:tav tm="0">
                                          <p:val>
                                            <p:clrVal>
                                              <a:schemeClr val="accent2"/>
                                            </p:clrVal>
                                          </p:val>
                                        </p:tav>
                                        <p:tav tm="50000">
                                          <p:val>
                                            <p:clrVal>
                                              <a:schemeClr val="hlink"/>
                                            </p:clrVal>
                                          </p:val>
                                        </p:tav>
                                      </p:tavLst>
                                    </p:anim>
                                    <p:set>
                                      <p:cBhvr>
                                        <p:cTn id="90" dur="80"/>
                                        <p:tgtEl>
                                          <p:spTgt spid="19"/>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98" dur="1000" fill="hold"/>
                                        <p:tgtEl>
                                          <p:spTgt spid="24"/>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5" grpId="0"/>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15.nnm.ru/d/7/7/3/7/3941ad0cda35f105ca45232b368_prev.jpg"/>
          <p:cNvPicPr>
            <a:picLocks noChangeAspect="1" noChangeArrowheads="1"/>
          </p:cNvPicPr>
          <p:nvPr/>
        </p:nvPicPr>
        <p:blipFill>
          <a:blip r:embed="rId2"/>
          <a:srcRect l="15833"/>
          <a:stretch>
            <a:fillRect/>
          </a:stretch>
        </p:blipFill>
        <p:spPr bwMode="auto">
          <a:xfrm>
            <a:off x="0" y="0"/>
            <a:ext cx="9144000" cy="6858000"/>
          </a:xfrm>
          <a:prstGeom prst="rect">
            <a:avLst/>
          </a:prstGeom>
          <a:noFill/>
          <a:ln w="9525">
            <a:noFill/>
            <a:miter lim="800000"/>
            <a:headEnd/>
            <a:tailEnd/>
          </a:ln>
        </p:spPr>
      </p:pic>
      <p:sp>
        <p:nvSpPr>
          <p:cNvPr id="10243" name="Прямоугольник 2"/>
          <p:cNvSpPr>
            <a:spLocks noChangeArrowheads="1"/>
          </p:cNvSpPr>
          <p:nvPr/>
        </p:nvSpPr>
        <p:spPr bwMode="auto">
          <a:xfrm>
            <a:off x="533400" y="914400"/>
            <a:ext cx="8305800" cy="369888"/>
          </a:xfrm>
          <a:prstGeom prst="rect">
            <a:avLst/>
          </a:prstGeom>
          <a:noFill/>
          <a:ln w="9525">
            <a:noFill/>
            <a:miter lim="800000"/>
            <a:headEnd/>
            <a:tailEnd/>
          </a:ln>
        </p:spPr>
        <p:txBody>
          <a:bodyPr>
            <a:spAutoFit/>
          </a:bodyPr>
          <a:lstStyle/>
          <a:p>
            <a:endParaRPr lang="ru-RU" altLang="ru-RU" b="1">
              <a:solidFill>
                <a:srgbClr val="003300"/>
              </a:solidFill>
              <a:latin typeface="Arial Unicode MS" pitchFamily="34" charset="-128"/>
            </a:endParaRPr>
          </a:p>
        </p:txBody>
      </p:sp>
      <p:sp>
        <p:nvSpPr>
          <p:cNvPr id="6148" name="Rectangle 4"/>
          <p:cNvSpPr>
            <a:spLocks noChangeArrowheads="1"/>
          </p:cNvSpPr>
          <p:nvPr/>
        </p:nvSpPr>
        <p:spPr bwMode="auto">
          <a:xfrm>
            <a:off x="4114800" y="0"/>
            <a:ext cx="5029200" cy="708025"/>
          </a:xfrm>
          <a:prstGeom prst="rect">
            <a:avLst/>
          </a:prstGeom>
          <a:noFill/>
          <a:ln w="9525">
            <a:noFill/>
            <a:miter lim="800000"/>
            <a:headEnd/>
            <a:tailEnd/>
          </a:ln>
        </p:spPr>
        <p:txBody>
          <a:bodyPr anchor="ctr">
            <a:spAutoFit/>
          </a:bodyPr>
          <a:lstStyle/>
          <a:p>
            <a:pPr eaLnBrk="0" hangingPunct="0"/>
            <a:r>
              <a:rPr lang="ru-RU" altLang="ru-RU" sz="4000" i="1">
                <a:solidFill>
                  <a:srgbClr val="006600"/>
                </a:solidFill>
                <a:cs typeface="Browallia New" pitchFamily="34" charset="-34"/>
              </a:rPr>
              <a:t>Что дает нам лес?</a:t>
            </a:r>
          </a:p>
        </p:txBody>
      </p:sp>
      <p:sp>
        <p:nvSpPr>
          <p:cNvPr id="10245" name="Прямоугольник 4"/>
          <p:cNvSpPr>
            <a:spLocks noChangeArrowheads="1"/>
          </p:cNvSpPr>
          <p:nvPr/>
        </p:nvSpPr>
        <p:spPr bwMode="auto">
          <a:xfrm>
            <a:off x="533400" y="1752600"/>
            <a:ext cx="8077200" cy="369888"/>
          </a:xfrm>
          <a:prstGeom prst="rect">
            <a:avLst/>
          </a:prstGeom>
          <a:noFill/>
          <a:ln w="9525">
            <a:noFill/>
            <a:miter lim="800000"/>
            <a:headEnd/>
            <a:tailEnd/>
          </a:ln>
        </p:spPr>
        <p:txBody>
          <a:bodyPr>
            <a:spAutoFit/>
          </a:bodyPr>
          <a:lstStyle/>
          <a:p>
            <a:endParaRPr lang="ru-RU" altLang="ru-RU"/>
          </a:p>
        </p:txBody>
      </p:sp>
      <p:sp>
        <p:nvSpPr>
          <p:cNvPr id="10246" name="Прямоугольник 5"/>
          <p:cNvSpPr>
            <a:spLocks noChangeArrowheads="1"/>
          </p:cNvSpPr>
          <p:nvPr/>
        </p:nvSpPr>
        <p:spPr bwMode="auto">
          <a:xfrm>
            <a:off x="533400" y="2667000"/>
            <a:ext cx="8229600" cy="369888"/>
          </a:xfrm>
          <a:prstGeom prst="rect">
            <a:avLst/>
          </a:prstGeom>
          <a:noFill/>
          <a:ln w="9525">
            <a:noFill/>
            <a:miter lim="800000"/>
            <a:headEnd/>
            <a:tailEnd/>
          </a:ln>
        </p:spPr>
        <p:txBody>
          <a:bodyPr>
            <a:spAutoFit/>
          </a:bodyPr>
          <a:lstStyle/>
          <a:p>
            <a:endParaRPr lang="ru-RU" altLang="ru-RU"/>
          </a:p>
        </p:txBody>
      </p:sp>
      <p:sp>
        <p:nvSpPr>
          <p:cNvPr id="10247" name="Прямоугольник 6"/>
          <p:cNvSpPr>
            <a:spLocks noChangeArrowheads="1"/>
          </p:cNvSpPr>
          <p:nvPr/>
        </p:nvSpPr>
        <p:spPr bwMode="auto">
          <a:xfrm>
            <a:off x="609600" y="4038600"/>
            <a:ext cx="6781800" cy="369888"/>
          </a:xfrm>
          <a:prstGeom prst="rect">
            <a:avLst/>
          </a:prstGeom>
          <a:noFill/>
          <a:ln w="9525">
            <a:noFill/>
            <a:miter lim="800000"/>
            <a:headEnd/>
            <a:tailEnd/>
          </a:ln>
        </p:spPr>
        <p:txBody>
          <a:bodyPr>
            <a:spAutoFit/>
          </a:bodyPr>
          <a:lstStyle/>
          <a:p>
            <a:endParaRPr lang="ru-RU" altLang="ru-RU"/>
          </a:p>
        </p:txBody>
      </p:sp>
      <p:sp>
        <p:nvSpPr>
          <p:cNvPr id="10248" name="Прямоугольник 7"/>
          <p:cNvSpPr>
            <a:spLocks noChangeArrowheads="1"/>
          </p:cNvSpPr>
          <p:nvPr/>
        </p:nvSpPr>
        <p:spPr bwMode="auto">
          <a:xfrm>
            <a:off x="533400" y="4724400"/>
            <a:ext cx="8153400" cy="369888"/>
          </a:xfrm>
          <a:prstGeom prst="rect">
            <a:avLst/>
          </a:prstGeom>
          <a:noFill/>
          <a:ln w="9525">
            <a:noFill/>
            <a:miter lim="800000"/>
            <a:headEnd/>
            <a:tailEnd/>
          </a:ln>
        </p:spPr>
        <p:txBody>
          <a:bodyPr>
            <a:spAutoFit/>
          </a:bodyPr>
          <a:lstStyle/>
          <a:p>
            <a:endParaRPr lang="ru-RU" altLang="ru-RU"/>
          </a:p>
        </p:txBody>
      </p:sp>
      <p:cxnSp>
        <p:nvCxnSpPr>
          <p:cNvPr id="11" name="Соединительная линия уступом 10"/>
          <p:cNvCxnSpPr/>
          <p:nvPr/>
        </p:nvCxnSpPr>
        <p:spPr>
          <a:xfrm>
            <a:off x="4495800" y="3581400"/>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0250" name="Picture 12" descr="F:\картинки на эко\0_93e2f_fb30a8be_orig.png"/>
          <p:cNvPicPr>
            <a:picLocks noChangeAspect="1" noChangeArrowheads="1"/>
          </p:cNvPicPr>
          <p:nvPr/>
        </p:nvPicPr>
        <p:blipFill>
          <a:blip r:embed="rId3"/>
          <a:srcRect/>
          <a:stretch>
            <a:fillRect/>
          </a:stretch>
        </p:blipFill>
        <p:spPr bwMode="auto">
          <a:xfrm>
            <a:off x="7315200" y="4191000"/>
            <a:ext cx="1676400" cy="1676400"/>
          </a:xfrm>
          <a:prstGeom prst="rect">
            <a:avLst/>
          </a:prstGeom>
          <a:noFill/>
          <a:ln w="9525">
            <a:noFill/>
            <a:miter lim="800000"/>
            <a:headEnd/>
            <a:tailEnd/>
          </a:ln>
        </p:spPr>
      </p:pic>
      <p:sp>
        <p:nvSpPr>
          <p:cNvPr id="13" name="Прямоугольник 12"/>
          <p:cNvSpPr>
            <a:spLocks noChangeArrowheads="1"/>
          </p:cNvSpPr>
          <p:nvPr/>
        </p:nvSpPr>
        <p:spPr bwMode="auto">
          <a:xfrm>
            <a:off x="533400" y="990600"/>
            <a:ext cx="8229600" cy="8302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6. Из какого дерева делают поплавки для рыбных снастей? </a:t>
            </a:r>
          </a:p>
        </p:txBody>
      </p:sp>
      <p:sp>
        <p:nvSpPr>
          <p:cNvPr id="14" name="Прямоугольник 13"/>
          <p:cNvSpPr>
            <a:spLocks noChangeArrowheads="1"/>
          </p:cNvSpPr>
          <p:nvPr/>
        </p:nvSpPr>
        <p:spPr bwMode="auto">
          <a:xfrm>
            <a:off x="533400" y="1905000"/>
            <a:ext cx="8305800" cy="461963"/>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7. Из какого дерева получаются  самые жаркие дрова? </a:t>
            </a:r>
          </a:p>
        </p:txBody>
      </p:sp>
      <p:sp>
        <p:nvSpPr>
          <p:cNvPr id="15" name="Прямоугольник 14"/>
          <p:cNvSpPr>
            <a:spLocks noChangeArrowheads="1"/>
          </p:cNvSpPr>
          <p:nvPr/>
        </p:nvSpPr>
        <p:spPr bwMode="auto">
          <a:xfrm>
            <a:off x="533400" y="2690813"/>
            <a:ext cx="8382000" cy="1570037"/>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8. Древесина этого дерева светлая, мягкая, легкая, упругая, хорошо расщепляется. Она используется для производства бумаги, мебели, искусственного шелка, в строительстве</a:t>
            </a:r>
            <a:r>
              <a:rPr lang="ru-RU" sz="2000" b="1" i="1" dirty="0">
                <a:solidFill>
                  <a:srgbClr val="003300"/>
                </a:solidFill>
                <a:latin typeface="Arial Unicode MS" pitchFamily="34" charset="-128"/>
              </a:rPr>
              <a:t>. </a:t>
            </a:r>
          </a:p>
        </p:txBody>
      </p:sp>
      <p:sp>
        <p:nvSpPr>
          <p:cNvPr id="16" name="Прямоугольник 15"/>
          <p:cNvSpPr>
            <a:spLocks noChangeArrowheads="1"/>
          </p:cNvSpPr>
          <p:nvPr/>
        </p:nvSpPr>
        <p:spPr bwMode="auto">
          <a:xfrm>
            <a:off x="533400" y="4275138"/>
            <a:ext cx="8077200" cy="830262"/>
          </a:xfrm>
          <a:prstGeom prst="rect">
            <a:avLst/>
          </a:prstGeom>
          <a:noFill/>
          <a:ln w="9525">
            <a:noFill/>
            <a:miter lim="800000"/>
            <a:headEnd/>
            <a:tailEnd/>
          </a:ln>
        </p:spPr>
        <p:txBody>
          <a:bodyPr>
            <a:spAutoFit/>
          </a:bodyPr>
          <a:lstStyle/>
          <a:p>
            <a:pPr>
              <a:defRPr/>
            </a:pPr>
            <a:r>
              <a:rPr lang="ru-RU" sz="2400" i="1" dirty="0">
                <a:solidFill>
                  <a:srgbClr val="003300"/>
                </a:solidFill>
                <a:latin typeface="+mn-lt"/>
              </a:rPr>
              <a:t>9. Древесину какого дерева используют чаще </a:t>
            </a:r>
          </a:p>
          <a:p>
            <a:pPr>
              <a:defRPr/>
            </a:pPr>
            <a:r>
              <a:rPr lang="ru-RU" sz="2400" i="1" dirty="0">
                <a:solidFill>
                  <a:srgbClr val="003300"/>
                </a:solidFill>
                <a:latin typeface="+mn-lt"/>
              </a:rPr>
              <a:t>всего для изготовления колес?</a:t>
            </a:r>
          </a:p>
        </p:txBody>
      </p:sp>
      <p:sp>
        <p:nvSpPr>
          <p:cNvPr id="17" name="Прямоугольник 16"/>
          <p:cNvSpPr>
            <a:spLocks noChangeArrowheads="1"/>
          </p:cNvSpPr>
          <p:nvPr/>
        </p:nvSpPr>
        <p:spPr bwMode="auto">
          <a:xfrm>
            <a:off x="457200" y="5341938"/>
            <a:ext cx="7467600" cy="830262"/>
          </a:xfrm>
          <a:prstGeom prst="rect">
            <a:avLst/>
          </a:prstGeom>
          <a:noFill/>
          <a:ln w="9525">
            <a:noFill/>
            <a:miter lim="800000"/>
            <a:headEnd/>
            <a:tailEnd/>
          </a:ln>
        </p:spPr>
        <p:txBody>
          <a:bodyPr>
            <a:spAutoFit/>
          </a:bodyPr>
          <a:lstStyle/>
          <a:p>
            <a:pPr>
              <a:defRPr/>
            </a:pPr>
            <a:r>
              <a:rPr lang="ru-RU" b="1" i="1" dirty="0">
                <a:solidFill>
                  <a:srgbClr val="003300"/>
                </a:solidFill>
                <a:latin typeface="Arial Unicode MS" pitchFamily="34" charset="-128"/>
              </a:rPr>
              <a:t> </a:t>
            </a:r>
            <a:r>
              <a:rPr lang="ru-RU" sz="2400" i="1" dirty="0">
                <a:solidFill>
                  <a:srgbClr val="003300"/>
                </a:solidFill>
                <a:latin typeface="+mn-lt"/>
              </a:rPr>
              <a:t>10. Какое дерево  чаще других используется </a:t>
            </a:r>
          </a:p>
          <a:p>
            <a:pPr>
              <a:defRPr/>
            </a:pPr>
            <a:r>
              <a:rPr lang="ru-RU" sz="2400" i="1" dirty="0">
                <a:solidFill>
                  <a:srgbClr val="003300"/>
                </a:solidFill>
                <a:latin typeface="+mn-lt"/>
              </a:rPr>
              <a:t>для изготовления музыкальных инструментов? </a:t>
            </a:r>
          </a:p>
        </p:txBody>
      </p:sp>
      <p:sp>
        <p:nvSpPr>
          <p:cNvPr id="18" name="Прямоугольник 17"/>
          <p:cNvSpPr>
            <a:spLocks noChangeArrowheads="1"/>
          </p:cNvSpPr>
          <p:nvPr/>
        </p:nvSpPr>
        <p:spPr bwMode="auto">
          <a:xfrm>
            <a:off x="5345113" y="1371600"/>
            <a:ext cx="3036887"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Пробковое дерево</a:t>
            </a:r>
          </a:p>
        </p:txBody>
      </p:sp>
      <p:sp>
        <p:nvSpPr>
          <p:cNvPr id="19" name="Прямоугольник 18"/>
          <p:cNvSpPr>
            <a:spLocks noChangeArrowheads="1"/>
          </p:cNvSpPr>
          <p:nvPr/>
        </p:nvSpPr>
        <p:spPr bwMode="auto">
          <a:xfrm>
            <a:off x="5410200" y="2286000"/>
            <a:ext cx="2170113"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Дуб и береза</a:t>
            </a:r>
          </a:p>
        </p:txBody>
      </p:sp>
      <p:sp>
        <p:nvSpPr>
          <p:cNvPr id="20" name="Прямоугольник 19"/>
          <p:cNvSpPr>
            <a:spLocks noChangeArrowheads="1"/>
          </p:cNvSpPr>
          <p:nvPr/>
        </p:nvSpPr>
        <p:spPr bwMode="auto">
          <a:xfrm>
            <a:off x="5638800" y="3810000"/>
            <a:ext cx="774700" cy="461963"/>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Ель</a:t>
            </a:r>
          </a:p>
        </p:txBody>
      </p:sp>
      <p:sp>
        <p:nvSpPr>
          <p:cNvPr id="21" name="Прямоугольник 20"/>
          <p:cNvSpPr>
            <a:spLocks noChangeArrowheads="1"/>
          </p:cNvSpPr>
          <p:nvPr/>
        </p:nvSpPr>
        <p:spPr bwMode="auto">
          <a:xfrm>
            <a:off x="5630863" y="4719638"/>
            <a:ext cx="1303337" cy="461962"/>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Рябина</a:t>
            </a:r>
          </a:p>
        </p:txBody>
      </p:sp>
      <p:sp>
        <p:nvSpPr>
          <p:cNvPr id="22" name="Прямоугольник 21"/>
          <p:cNvSpPr>
            <a:spLocks noChangeArrowheads="1"/>
          </p:cNvSpPr>
          <p:nvPr/>
        </p:nvSpPr>
        <p:spPr bwMode="auto">
          <a:xfrm>
            <a:off x="7467600" y="6243638"/>
            <a:ext cx="920750" cy="461962"/>
          </a:xfrm>
          <a:prstGeom prst="rect">
            <a:avLst/>
          </a:prstGeom>
          <a:noFill/>
          <a:ln w="9525">
            <a:noFill/>
            <a:miter lim="800000"/>
            <a:headEnd/>
            <a:tailEnd/>
          </a:ln>
        </p:spPr>
        <p:txBody>
          <a:bodyPr wrap="none">
            <a:spAutoFit/>
          </a:bodyPr>
          <a:lstStyle/>
          <a:p>
            <a:r>
              <a:rPr lang="ru-RU" altLang="ru-RU" sz="2400" b="1">
                <a:solidFill>
                  <a:srgbClr val="808000"/>
                </a:solidFill>
                <a:latin typeface="Aardvark" pitchFamily="34" charset="0"/>
              </a:rPr>
              <a:t>Клен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4"/>
                                        </p:tgtEl>
                                        <p:attrNameLst>
                                          <p:attrName>style.visibility</p:attrName>
                                        </p:attrNameLst>
                                      </p:cBhvr>
                                      <p:to>
                                        <p:strVal val="visible"/>
                                      </p:to>
                                    </p:set>
                                    <p:anim calcmode="discrete" valueType="clr">
                                      <p:cBhvr override="childStyle">
                                        <p:cTn id="3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
                                        </p:tgtEl>
                                        <p:attrNameLst>
                                          <p:attrName>fillcolor</p:attrName>
                                        </p:attrNameLst>
                                      </p:cBhvr>
                                      <p:tavLst>
                                        <p:tav tm="0">
                                          <p:val>
                                            <p:clrVal>
                                              <a:schemeClr val="accent2"/>
                                            </p:clrVal>
                                          </p:val>
                                        </p:tav>
                                        <p:tav tm="50000">
                                          <p:val>
                                            <p:clrVal>
                                              <a:schemeClr val="hlink"/>
                                            </p:clrVal>
                                          </p:val>
                                        </p:tav>
                                      </p:tavLst>
                                    </p:anim>
                                    <p:set>
                                      <p:cBhvr>
                                        <p:cTn id="33" dur="80"/>
                                        <p:tgtEl>
                                          <p:spTgt spid="14"/>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1" dur="1000" fill="hold"/>
                                        <p:tgtEl>
                                          <p:spTgt spid="1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15"/>
                                        </p:tgtEl>
                                        <p:attrNameLst>
                                          <p:attrName>style.visibility</p:attrName>
                                        </p:attrNameLst>
                                      </p:cBhvr>
                                      <p:to>
                                        <p:strVal val="visible"/>
                                      </p:to>
                                    </p:set>
                                    <p:anim calcmode="discrete" valueType="clr">
                                      <p:cBhvr override="childStyle">
                                        <p:cTn id="5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15"/>
                                        </p:tgtEl>
                                        <p:attrNameLst>
                                          <p:attrName>fillcolor</p:attrName>
                                        </p:attrNameLst>
                                      </p:cBhvr>
                                      <p:tavLst>
                                        <p:tav tm="0">
                                          <p:val>
                                            <p:clrVal>
                                              <a:schemeClr val="accent2"/>
                                            </p:clrVal>
                                          </p:val>
                                        </p:tav>
                                        <p:tav tm="50000">
                                          <p:val>
                                            <p:clrVal>
                                              <a:schemeClr val="hlink"/>
                                            </p:clrVal>
                                          </p:val>
                                        </p:tav>
                                      </p:tavLst>
                                    </p:anim>
                                    <p:set>
                                      <p:cBhvr>
                                        <p:cTn id="52" dur="80"/>
                                        <p:tgtEl>
                                          <p:spTgt spid="15"/>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60" dur="1000" fill="hold"/>
                                        <p:tgtEl>
                                          <p:spTgt spid="20"/>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6"/>
                                        </p:tgtEl>
                                        <p:attrNameLst>
                                          <p:attrName>style.visibility</p:attrName>
                                        </p:attrNameLst>
                                      </p:cBhvr>
                                      <p:to>
                                        <p:strVal val="visible"/>
                                      </p:to>
                                    </p:set>
                                    <p:anim calcmode="discrete" valueType="clr">
                                      <p:cBhvr override="childStyle">
                                        <p:cTn id="6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6"/>
                                        </p:tgtEl>
                                        <p:attrNameLst>
                                          <p:attrName>fillcolor</p:attrName>
                                        </p:attrNameLst>
                                      </p:cBhvr>
                                      <p:tavLst>
                                        <p:tav tm="0">
                                          <p:val>
                                            <p:clrVal>
                                              <a:schemeClr val="accent2"/>
                                            </p:clrVal>
                                          </p:val>
                                        </p:tav>
                                        <p:tav tm="50000">
                                          <p:val>
                                            <p:clrVal>
                                              <a:schemeClr val="hlink"/>
                                            </p:clrVal>
                                          </p:val>
                                        </p:tav>
                                      </p:tavLst>
                                    </p:anim>
                                    <p:set>
                                      <p:cBhvr>
                                        <p:cTn id="71" dur="80"/>
                                        <p:tgtEl>
                                          <p:spTgt spid="16"/>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79" dur="1000" fill="hold"/>
                                        <p:tgtEl>
                                          <p:spTgt spid="21"/>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2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17"/>
                                        </p:tgtEl>
                                        <p:attrNameLst>
                                          <p:attrName>style.visibility</p:attrName>
                                        </p:attrNameLst>
                                      </p:cBhvr>
                                      <p:to>
                                        <p:strVal val="visible"/>
                                      </p:to>
                                    </p:set>
                                    <p:anim calcmode="discrete" valueType="clr">
                                      <p:cBhvr override="childStyle">
                                        <p:cTn id="88"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17"/>
                                        </p:tgtEl>
                                        <p:attrNameLst>
                                          <p:attrName>fillcolor</p:attrName>
                                        </p:attrNameLst>
                                      </p:cBhvr>
                                      <p:tavLst>
                                        <p:tav tm="0">
                                          <p:val>
                                            <p:clrVal>
                                              <a:schemeClr val="accent2"/>
                                            </p:clrVal>
                                          </p:val>
                                        </p:tav>
                                        <p:tav tm="50000">
                                          <p:val>
                                            <p:clrVal>
                                              <a:schemeClr val="hlink"/>
                                            </p:clrVal>
                                          </p:val>
                                        </p:tav>
                                      </p:tavLst>
                                    </p:anim>
                                    <p:set>
                                      <p:cBhvr>
                                        <p:cTn id="90" dur="80"/>
                                        <p:tgtEl>
                                          <p:spTgt spid="17"/>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5"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96"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7"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98" dur="1000" fill="hold"/>
                                        <p:tgtEl>
                                          <p:spTgt spid="22"/>
                                        </p:tgtEl>
                                        <p:attrNameLst>
                                          <p:attrName>ppt_h</p:attrName>
                                        </p:attrNameLst>
                                      </p:cBhvr>
                                      <p:tavLst>
                                        <p:tav tm="0">
                                          <p:val>
                                            <p:strVal val="#ppt_h"/>
                                          </p:val>
                                        </p:tav>
                                        <p:tav tm="100000">
                                          <p:val>
                                            <p:strVal val="#ppt_h"/>
                                          </p:val>
                                        </p:tav>
                                      </p:tavLst>
                                    </p:anim>
                                    <p:anim calcmode="lin" valueType="num">
                                      <p:cBhvr>
                                        <p:cTn id="99"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00"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01"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102"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3" grpId="0"/>
      <p:bldP spid="14" grpId="0"/>
      <p:bldP spid="15" grpId="0"/>
      <p:bldP spid="16" grpId="0"/>
      <p:bldP spid="17" grpId="0"/>
      <p:bldP spid="18" grpId="0"/>
      <p:bldP spid="19" grpId="0"/>
      <p:bldP spid="20" grpId="0"/>
      <p:bldP spid="21" grpId="0"/>
      <p:bldP spid="22" grpId="0"/>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3554</TotalTime>
  <Words>1701</Words>
  <Application>Microsoft Office PowerPoint</Application>
  <PresentationFormat>Экран (4:3)</PresentationFormat>
  <Paragraphs>228</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Ольга</cp:lastModifiedBy>
  <cp:revision>348</cp:revision>
  <cp:lastPrinted>1601-01-01T00:00:00Z</cp:lastPrinted>
  <dcterms:created xsi:type="dcterms:W3CDTF">1601-01-01T00:00:00Z</dcterms:created>
  <dcterms:modified xsi:type="dcterms:W3CDTF">2023-05-30T22:41:15Z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