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9" r:id="rId2"/>
    <p:sldId id="298" r:id="rId3"/>
    <p:sldId id="293" r:id="rId4"/>
    <p:sldId id="294" r:id="rId5"/>
    <p:sldId id="295" r:id="rId6"/>
    <p:sldId id="296" r:id="rId7"/>
    <p:sldId id="283" r:id="rId8"/>
    <p:sldId id="279" r:id="rId9"/>
    <p:sldId id="282" r:id="rId10"/>
    <p:sldId id="280" r:id="rId11"/>
    <p:sldId id="281" r:id="rId12"/>
    <p:sldId id="260" r:id="rId13"/>
    <p:sldId id="284" r:id="rId14"/>
    <p:sldId id="285" r:id="rId15"/>
    <p:sldId id="291" r:id="rId16"/>
    <p:sldId id="288" r:id="rId17"/>
    <p:sldId id="286" r:id="rId18"/>
    <p:sldId id="287" r:id="rId19"/>
    <p:sldId id="272" r:id="rId20"/>
    <p:sldId id="277" r:id="rId21"/>
    <p:sldId id="278" r:id="rId22"/>
    <p:sldId id="27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>
      <p:cViewPr varScale="1">
        <p:scale>
          <a:sx n="74" d="100"/>
          <a:sy n="74" d="100"/>
        </p:scale>
        <p:origin x="-130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ltGray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564" y="617"/>
              </a:cxn>
              <a:cxn ang="0">
                <a:pos x="0" y="1734"/>
              </a:cxn>
              <a:cxn ang="0">
                <a:pos x="0" y="4320"/>
              </a:cxn>
              <a:cxn ang="0">
                <a:pos x="5760" y="4320"/>
              </a:cxn>
              <a:cxn ang="0">
                <a:pos x="5760" y="0"/>
              </a:cxn>
              <a:cxn ang="0">
                <a:pos x="1488" y="0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 rot="10800000">
            <a:off x="0" y="3657600"/>
            <a:ext cx="9144000" cy="3200400"/>
            <a:chOff x="0" y="0"/>
            <a:chExt cx="5760" cy="2016"/>
          </a:xfrm>
        </p:grpSpPr>
        <p:pic>
          <p:nvPicPr>
            <p:cNvPr id="6" name="Picture 47" descr="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48" descr="0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" name="Picture 10" descr="1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152400" y="228600"/>
            <a:ext cx="1676400" cy="11636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9" name="Picture 34" descr="water_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914400"/>
            <a:ext cx="381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0" descr="fire14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76200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1" descr="B_Fly26"/>
          <p:cNvPicPr>
            <a:picLocks noChangeAspect="1" noChangeArrowheads="1" noCrop="1"/>
          </p:cNvPicPr>
          <p:nvPr/>
        </p:nvPicPr>
        <p:blipFill>
          <a:blip r:embed="rId7" cstate="print">
            <a:lum bright="-12000" contrast="-100000"/>
            <a:grayscl/>
          </a:blip>
          <a:srcRect/>
          <a:stretch>
            <a:fillRect/>
          </a:stretch>
        </p:blipFill>
        <p:spPr bwMode="auto">
          <a:xfrm>
            <a:off x="609600" y="449263"/>
            <a:ext cx="990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2" descr="B_Fly26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381000"/>
            <a:ext cx="990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3" descr="bupestrid beetl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6259513"/>
            <a:ext cx="838200" cy="322262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4" name="Picture 55" descr="WB01292_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8600" y="5105400"/>
            <a:ext cx="400050" cy="40005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161" name="Rectangle 4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5" name="Rectangle 4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03.06.2022</a:t>
            </a:fld>
            <a:endParaRPr lang="ru-RU" dirty="0"/>
          </a:p>
        </p:txBody>
      </p:sp>
      <p:sp>
        <p:nvSpPr>
          <p:cNvPr id="16" name="Rectangle 4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17" name="Rectangle 4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03.06.2022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03.06.2022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03.06.2022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03.06.2022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03.06.2022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03.06.2022</a:t>
            </a:fld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03.06.2022</a:t>
            </a:fld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03.06.2022</a:t>
            </a:fld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03.06.2022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03.06.2022</a:t>
            </a:fld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8A00"/>
            </a:gs>
            <a:gs pos="100000">
              <a:srgbClr val="99FF6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Freeform 7"/>
          <p:cNvSpPr>
            <a:spLocks/>
          </p:cNvSpPr>
          <p:nvPr/>
        </p:nvSpPr>
        <p:spPr bwMode="ltGray">
          <a:xfrm>
            <a:off x="0" y="0"/>
            <a:ext cx="9144000" cy="6858000"/>
          </a:xfrm>
          <a:custGeom>
            <a:avLst/>
            <a:gdLst/>
            <a:ahLst/>
            <a:cxnLst>
              <a:cxn ang="0">
                <a:pos x="1488" y="0"/>
              </a:cxn>
              <a:cxn ang="0">
                <a:pos x="564" y="617"/>
              </a:cxn>
              <a:cxn ang="0">
                <a:pos x="0" y="1734"/>
              </a:cxn>
              <a:cxn ang="0">
                <a:pos x="0" y="4320"/>
              </a:cxn>
              <a:cxn ang="0">
                <a:pos x="5760" y="4320"/>
              </a:cxn>
              <a:cxn ang="0">
                <a:pos x="5760" y="0"/>
              </a:cxn>
              <a:cxn ang="0">
                <a:pos x="1488" y="0"/>
              </a:cxn>
            </a:cxnLst>
            <a:rect l="0" t="0" r="r" b="b"/>
            <a:pathLst>
              <a:path w="5760" h="4320">
                <a:moveTo>
                  <a:pt x="1488" y="0"/>
                </a:moveTo>
                <a:cubicBezTo>
                  <a:pt x="1093" y="94"/>
                  <a:pt x="670" y="476"/>
                  <a:pt x="564" y="617"/>
                </a:cubicBezTo>
                <a:cubicBezTo>
                  <a:pt x="458" y="758"/>
                  <a:pt x="94" y="1117"/>
                  <a:pt x="0" y="1734"/>
                </a:cubicBez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148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alpha val="39000"/>
                </a:schemeClr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pic>
        <p:nvPicPr>
          <p:cNvPr id="1034" name="Picture 10" descr="12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gray">
          <a:xfrm>
            <a:off x="152400" y="228600"/>
            <a:ext cx="1676400" cy="1163638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2052" name="Picture 11" descr="water_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295400" y="914400"/>
            <a:ext cx="381000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03.06.2022</a:t>
            </a:fld>
            <a:endParaRPr lang="ru-R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33" name="Freeform 9"/>
          <p:cNvSpPr>
            <a:spLocks/>
          </p:cNvSpPr>
          <p:nvPr/>
        </p:nvSpPr>
        <p:spPr bwMode="gray">
          <a:xfrm rot="10800000">
            <a:off x="0" y="6629400"/>
            <a:ext cx="9144000" cy="228600"/>
          </a:xfrm>
          <a:custGeom>
            <a:avLst/>
            <a:gdLst/>
            <a:ahLst/>
            <a:cxnLst>
              <a:cxn ang="0">
                <a:pos x="8" y="2730"/>
              </a:cxn>
              <a:cxn ang="0">
                <a:pos x="3040" y="2726"/>
              </a:cxn>
              <a:cxn ang="0">
                <a:pos x="3347" y="2630"/>
              </a:cxn>
              <a:cxn ang="0">
                <a:pos x="3795" y="2170"/>
              </a:cxn>
              <a:cxn ang="0">
                <a:pos x="4115" y="2080"/>
              </a:cxn>
              <a:cxn ang="0">
                <a:pos x="5760" y="2093"/>
              </a:cxn>
              <a:cxn ang="0">
                <a:pos x="5767" y="0"/>
              </a:cxn>
              <a:cxn ang="0">
                <a:pos x="0" y="1"/>
              </a:cxn>
              <a:cxn ang="0">
                <a:pos x="8" y="2730"/>
              </a:cxn>
            </a:cxnLst>
            <a:rect l="0" t="0" r="r" b="b"/>
            <a:pathLst>
              <a:path w="5767" h="2730">
                <a:moveTo>
                  <a:pt x="8" y="2730"/>
                </a:moveTo>
                <a:lnTo>
                  <a:pt x="3040" y="2726"/>
                </a:lnTo>
                <a:cubicBezTo>
                  <a:pt x="3181" y="2726"/>
                  <a:pt x="3224" y="2728"/>
                  <a:pt x="3347" y="2630"/>
                </a:cubicBezTo>
                <a:lnTo>
                  <a:pt x="3795" y="2170"/>
                </a:lnTo>
                <a:cubicBezTo>
                  <a:pt x="3923" y="2078"/>
                  <a:pt x="3942" y="2074"/>
                  <a:pt x="4115" y="2080"/>
                </a:cubicBezTo>
                <a:lnTo>
                  <a:pt x="5760" y="2093"/>
                </a:lnTo>
                <a:lnTo>
                  <a:pt x="5767" y="0"/>
                </a:lnTo>
                <a:lnTo>
                  <a:pt x="0" y="1"/>
                </a:lnTo>
                <a:lnTo>
                  <a:pt x="8" y="2730"/>
                </a:lnTo>
                <a:close/>
              </a:path>
            </a:pathLst>
          </a:custGeom>
          <a:solidFill>
            <a:srgbClr val="008A00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pic>
        <p:nvPicPr>
          <p:cNvPr id="1036" name="Picture 12" descr="butterfly 19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629051">
            <a:off x="457200" y="304800"/>
            <a:ext cx="914400" cy="904875"/>
          </a:xfrm>
          <a:prstGeom prst="rect">
            <a:avLst/>
          </a:prstGeom>
          <a:noFill/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20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6.jpeg"/><Relationship Id="rId7" Type="http://schemas.openxmlformats.org/officeDocument/2006/relationships/image" Target="../media/image49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nova.rambler.ru/search?utm_source=nhp&amp;query=%25" TargetMode="External"/><Relationship Id="rId2" Type="http://schemas.openxmlformats.org/officeDocument/2006/relationships/hyperlink" Target="http://images.rambler.ru/search?query=%25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olnet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3"/>
          <p:cNvSpPr txBox="1">
            <a:spLocks/>
          </p:cNvSpPr>
          <p:nvPr/>
        </p:nvSpPr>
        <p:spPr>
          <a:xfrm>
            <a:off x="683568" y="1916832"/>
            <a:ext cx="7776864" cy="1015663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ru-RU" sz="6000" b="1" dirty="0" smtClean="0">
                <a:solidFill>
                  <a:srgbClr val="C00000"/>
                </a:solidFill>
                <a:latin typeface="Georgia" pitchFamily="18" charset="0"/>
              </a:rPr>
              <a:t>«</a:t>
            </a:r>
            <a:r>
              <a:rPr lang="ru-RU" sz="6000" b="1" dirty="0" err="1" smtClean="0">
                <a:solidFill>
                  <a:srgbClr val="C00000"/>
                </a:solidFill>
                <a:latin typeface="Georgia" pitchFamily="18" charset="0"/>
              </a:rPr>
              <a:t>Прихопёрье</a:t>
            </a:r>
            <a:r>
              <a:rPr lang="ru-RU" sz="6000" b="1" dirty="0" smtClean="0">
                <a:solidFill>
                  <a:srgbClr val="C00000"/>
                </a:solidFill>
                <a:latin typeface="Georgia" pitchFamily="18" charset="0"/>
              </a:rPr>
              <a:t>»</a:t>
            </a:r>
            <a:endParaRPr lang="ru-RU" sz="6000" b="1" dirty="0" smtClean="0"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9052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3608" y="249289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971600" y="404664"/>
            <a:ext cx="7715200" cy="612068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.   </a:t>
            </a:r>
            <a:r>
              <a:rPr lang="ru-RU" sz="1600" dirty="0" smtClean="0">
                <a:latin typeface="Constantia" pitchFamily="18" charset="0"/>
              </a:rPr>
              <a:t>Какое из лекарственных  растений дало название самой маленькой птичке Саратовской области, гнездящейся около него или в его зарослях?</a:t>
            </a:r>
          </a:p>
          <a:p>
            <a:pPr marL="0" indent="0">
              <a:buNone/>
            </a:pPr>
            <a:endParaRPr lang="ru-RU" sz="1600" dirty="0">
              <a:latin typeface="Constantia" pitchFamily="18" charset="0"/>
            </a:endParaRPr>
          </a:p>
          <a:p>
            <a:pPr>
              <a:buAutoNum type="arabicPeriod"/>
            </a:pPr>
            <a:r>
              <a:rPr lang="ru-RU" sz="1800" b="1" dirty="0" smtClean="0">
                <a:latin typeface="Constantia" pitchFamily="18" charset="0"/>
              </a:rPr>
              <a:t>Чистяк </a:t>
            </a:r>
          </a:p>
          <a:p>
            <a:pPr>
              <a:buAutoNum type="arabicPeriod" startAt="2"/>
            </a:pPr>
            <a:r>
              <a:rPr lang="ru-RU" sz="1800" b="1" dirty="0" smtClean="0">
                <a:latin typeface="Constantia" pitchFamily="18" charset="0"/>
              </a:rPr>
              <a:t>Крапива</a:t>
            </a:r>
          </a:p>
          <a:p>
            <a:pPr marL="0" indent="0">
              <a:buNone/>
            </a:pPr>
            <a:r>
              <a:rPr lang="ru-RU" sz="1800" b="1" dirty="0" smtClean="0">
                <a:latin typeface="Constantia" pitchFamily="18" charset="0"/>
              </a:rPr>
              <a:t>3.    Рябина</a:t>
            </a:r>
          </a:p>
          <a:p>
            <a:pPr marL="0" indent="0">
              <a:buNone/>
            </a:pPr>
            <a:r>
              <a:rPr lang="ru-RU" dirty="0" smtClean="0"/>
              <a:t>.   </a:t>
            </a:r>
            <a:r>
              <a:rPr lang="ru-RU" sz="1600" dirty="0" smtClean="0">
                <a:latin typeface="Constantia" pitchFamily="18" charset="0"/>
              </a:rPr>
              <a:t>Какое  дерево в средней полосе цветет самым последним в году ( в конце мая-начале июня)?</a:t>
            </a:r>
          </a:p>
          <a:p>
            <a:pPr>
              <a:buAutoNum type="arabicPeriod"/>
            </a:pPr>
            <a:r>
              <a:rPr lang="ru-RU" sz="1800" b="1" dirty="0" smtClean="0">
                <a:latin typeface="Constantia" pitchFamily="18" charset="0"/>
              </a:rPr>
              <a:t>Черемуха</a:t>
            </a:r>
          </a:p>
          <a:p>
            <a:pPr>
              <a:buAutoNum type="arabicPeriod" startAt="2"/>
            </a:pPr>
            <a:r>
              <a:rPr lang="ru-RU" sz="1800" b="1" dirty="0" smtClean="0">
                <a:latin typeface="Constantia" pitchFamily="18" charset="0"/>
              </a:rPr>
              <a:t>Тополь</a:t>
            </a:r>
          </a:p>
          <a:p>
            <a:pPr>
              <a:buAutoNum type="arabicPeriod" startAt="3"/>
            </a:pPr>
            <a:r>
              <a:rPr lang="ru-RU" sz="1800" b="1" dirty="0" smtClean="0">
                <a:latin typeface="Constantia" pitchFamily="18" charset="0"/>
              </a:rPr>
              <a:t>Липа </a:t>
            </a:r>
          </a:p>
          <a:p>
            <a:pPr marL="0" indent="0">
              <a:buNone/>
            </a:pPr>
            <a:endParaRPr lang="ru-RU" sz="1800" b="1" dirty="0">
              <a:latin typeface="Constantia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Constantia" pitchFamily="18" charset="0"/>
              </a:rPr>
              <a:t>.   </a:t>
            </a:r>
            <a:r>
              <a:rPr lang="ru-RU" sz="1600" dirty="0" smtClean="0">
                <a:latin typeface="Constantia" pitchFamily="18" charset="0"/>
              </a:rPr>
              <a:t>Какое из раноцветущих растений образует  на одном  цветоносе цветки 2 и более разных оттенков и называется в народе «цветок-букетик»?</a:t>
            </a:r>
          </a:p>
          <a:p>
            <a:pPr>
              <a:buAutoNum type="arabicPeriod"/>
            </a:pPr>
            <a:r>
              <a:rPr lang="ru-RU" sz="1800" b="1" dirty="0" smtClean="0">
                <a:latin typeface="Constantia" pitchFamily="18" charset="0"/>
              </a:rPr>
              <a:t>Хохлатка</a:t>
            </a:r>
          </a:p>
          <a:p>
            <a:pPr>
              <a:buAutoNum type="arabicPeriod" startAt="2"/>
            </a:pPr>
            <a:r>
              <a:rPr lang="ru-RU" sz="1800" b="1" dirty="0" smtClean="0">
                <a:latin typeface="Constantia" pitchFamily="18" charset="0"/>
              </a:rPr>
              <a:t>Медуница</a:t>
            </a:r>
          </a:p>
          <a:p>
            <a:pPr marL="0" indent="0">
              <a:buNone/>
            </a:pPr>
            <a:r>
              <a:rPr lang="ru-RU" sz="1800" b="1" dirty="0" smtClean="0">
                <a:latin typeface="Constantia" pitchFamily="18" charset="0"/>
              </a:rPr>
              <a:t>3.    Чистотел </a:t>
            </a:r>
            <a:endParaRPr lang="ru-RU" sz="1800" b="1" dirty="0">
              <a:latin typeface="Constantia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296605"/>
            <a:ext cx="1728192" cy="12481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35192"/>
            <a:ext cx="2161234" cy="131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900" y="3068960"/>
            <a:ext cx="1764196" cy="14113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229201"/>
            <a:ext cx="1440160" cy="13250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27179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Constantia" pitchFamily="18" charset="0"/>
              </a:rPr>
              <a:t>.</a:t>
            </a:r>
            <a:r>
              <a:rPr lang="ru-RU" sz="1600" b="1" dirty="0" smtClean="0">
                <a:latin typeface="Constantia" pitchFamily="18" charset="0"/>
              </a:rPr>
              <a:t> </a:t>
            </a:r>
            <a:r>
              <a:rPr lang="ru-RU" sz="1600" dirty="0" smtClean="0">
                <a:latin typeface="Constantia" pitchFamily="18" charset="0"/>
              </a:rPr>
              <a:t> Какое дерево в средней полосе России одевает наряд цветения </a:t>
            </a:r>
          </a:p>
          <a:p>
            <a:pPr marL="0" indent="0" algn="ctr">
              <a:buNone/>
            </a:pPr>
            <a:r>
              <a:rPr lang="ru-RU" sz="1600" dirty="0" smtClean="0">
                <a:latin typeface="Constantia" pitchFamily="18" charset="0"/>
              </a:rPr>
              <a:t>раньше других деревьев?</a:t>
            </a:r>
          </a:p>
          <a:p>
            <a:pPr marL="0" indent="0">
              <a:buNone/>
            </a:pPr>
            <a:r>
              <a:rPr lang="ru-RU" sz="1600" dirty="0" smtClean="0">
                <a:latin typeface="Constantia" pitchFamily="18" charset="0"/>
              </a:rPr>
              <a:t>  </a:t>
            </a:r>
          </a:p>
          <a:p>
            <a:pPr marL="0" indent="0">
              <a:buNone/>
            </a:pPr>
            <a:endParaRPr lang="ru-RU" sz="1600" dirty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>
              <a:latin typeface="Constantia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Constantia" pitchFamily="18" charset="0"/>
              </a:rPr>
              <a:t>. У какого дерева нашей местности первым весной начинается сокодвижение?</a:t>
            </a:r>
          </a:p>
          <a:p>
            <a:pPr marL="0" indent="0">
              <a:buNone/>
            </a:pPr>
            <a:endParaRPr lang="ru-RU" dirty="0">
              <a:latin typeface="Constant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70759" y="3231897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2</a:t>
            </a:r>
            <a:r>
              <a:rPr lang="ru-RU" b="1" dirty="0" smtClean="0"/>
              <a:t>. осина</a:t>
            </a:r>
            <a:endParaRPr lang="ru-RU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059" y="1412776"/>
            <a:ext cx="2589906" cy="1719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84384" y="315039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3</a:t>
            </a:r>
            <a:r>
              <a:rPr lang="ru-RU" b="1" dirty="0" smtClean="0"/>
              <a:t>.ольха</a:t>
            </a:r>
            <a:endParaRPr lang="ru-RU" b="1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31334"/>
            <a:ext cx="2434072" cy="1719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8" descr="http://zoomuseum-tsu.ru/data/journal/31/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263763" y="319908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1</a:t>
            </a:r>
            <a:r>
              <a:rPr lang="ru-RU" b="1" dirty="0" smtClean="0"/>
              <a:t>.береза</a:t>
            </a:r>
            <a:endParaRPr lang="ru-RU" b="1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560" y="1541717"/>
            <a:ext cx="2433752" cy="1533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27584" y="5728557"/>
            <a:ext cx="202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1.береза</a:t>
            </a:r>
            <a:endParaRPr lang="ru-RU" b="1" dirty="0"/>
          </a:p>
        </p:txBody>
      </p:sp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71" y="4073871"/>
            <a:ext cx="2188171" cy="1641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157" y="4807532"/>
            <a:ext cx="1224767" cy="92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91881" y="5714999"/>
            <a:ext cx="1728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2.клен</a:t>
            </a:r>
            <a:endParaRPr lang="ru-RU" b="1" dirty="0"/>
          </a:p>
        </p:txBody>
      </p:sp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510" y="4073871"/>
            <a:ext cx="2188170" cy="16411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59" y="4766814"/>
            <a:ext cx="940995" cy="9617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3059" y="4073871"/>
            <a:ext cx="2291294" cy="16717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60232" y="5714999"/>
            <a:ext cx="105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3.верба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21122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7" grpId="0"/>
      <p:bldP spid="8" grpId="0"/>
      <p:bldP spid="9" grpId="0"/>
      <p:bldP spid="9" grpId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Определение  названий деревьев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по форме листьев 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57158" y="1285860"/>
            <a:ext cx="8572560" cy="5214974"/>
          </a:xfrm>
        </p:spPr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</p:txBody>
      </p:sp>
      <p:pic>
        <p:nvPicPr>
          <p:cNvPr id="6" name="Рисунок 5"/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00035" y="1643050"/>
            <a:ext cx="164307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428596" y="3286124"/>
            <a:ext cx="171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Constantia" pitchFamily="18" charset="0"/>
              </a:rPr>
              <a:t>рябина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428860" y="1643050"/>
            <a:ext cx="200026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428860" y="3286125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>
                <a:latin typeface="Constantia" pitchFamily="18" charset="0"/>
              </a:rPr>
              <a:t> </a:t>
            </a:r>
            <a:r>
              <a:rPr lang="ru-RU" b="1" dirty="0" smtClean="0">
                <a:latin typeface="Constantia" pitchFamily="18" charset="0"/>
              </a:rPr>
              <a:t>каштан</a:t>
            </a:r>
          </a:p>
        </p:txBody>
      </p:sp>
      <p:pic>
        <p:nvPicPr>
          <p:cNvPr id="14" name="Рисунок 13"/>
          <p:cNvPicPr/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714876" y="1643050"/>
            <a:ext cx="1928826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4643438" y="3286124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Constantia" pitchFamily="18" charset="0"/>
              </a:rPr>
              <a:t> клён</a:t>
            </a:r>
          </a:p>
        </p:txBody>
      </p:sp>
      <p:pic>
        <p:nvPicPr>
          <p:cNvPr id="16" name="Рисунок 15"/>
          <p:cNvPicPr/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58016" y="1643050"/>
            <a:ext cx="179658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6858016" y="3244334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Constantia" pitchFamily="18" charset="0"/>
              </a:rPr>
              <a:t>дуб</a:t>
            </a:r>
          </a:p>
        </p:txBody>
      </p:sp>
      <p:pic>
        <p:nvPicPr>
          <p:cNvPr id="18" name="Рисунок 17"/>
          <p:cNvPicPr/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28596" y="3929066"/>
            <a:ext cx="1714512" cy="19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357158" y="5857892"/>
            <a:ext cx="17859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Constantia" pitchFamily="18" charset="0"/>
              </a:rPr>
              <a:t>ива</a:t>
            </a:r>
          </a:p>
        </p:txBody>
      </p:sp>
      <p:pic>
        <p:nvPicPr>
          <p:cNvPr id="20" name="Рисунок 1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0298" y="3929066"/>
            <a:ext cx="164307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 20"/>
          <p:cNvSpPr/>
          <p:nvPr/>
        </p:nvSpPr>
        <p:spPr>
          <a:xfrm>
            <a:off x="2428861" y="5857892"/>
            <a:ext cx="1714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Constantia" pitchFamily="18" charset="0"/>
              </a:rPr>
              <a:t>берёза</a:t>
            </a:r>
          </a:p>
        </p:txBody>
      </p:sp>
      <p:pic>
        <p:nvPicPr>
          <p:cNvPr id="22" name="Рисунок 21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2" y="3929066"/>
            <a:ext cx="178595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4500562" y="5857892"/>
            <a:ext cx="17859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Constantia" pitchFamily="18" charset="0"/>
              </a:rPr>
              <a:t>осина</a:t>
            </a:r>
          </a:p>
        </p:txBody>
      </p:sp>
      <p:pic>
        <p:nvPicPr>
          <p:cNvPr id="24" name="Рисунок 23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3929066"/>
            <a:ext cx="192882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6715141" y="5857892"/>
            <a:ext cx="19288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b="1" dirty="0" smtClean="0">
                <a:latin typeface="Constantia" pitchFamily="18" charset="0"/>
              </a:rPr>
              <a:t>ольха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7" grpId="0"/>
      <p:bldP spid="19" grpId="0"/>
      <p:bldP spid="21" grpId="0"/>
      <p:bldP spid="23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3200" b="1" dirty="0" smtClean="0">
                <a:latin typeface="Constantia" pitchFamily="18" charset="0"/>
              </a:rPr>
              <a:t>Животный мир </a:t>
            </a:r>
            <a:r>
              <a:rPr lang="ru-RU" sz="3200" b="1" dirty="0">
                <a:latin typeface="Constantia" pitchFamily="18" charset="0"/>
              </a:rPr>
              <a:t>П</a:t>
            </a:r>
            <a:r>
              <a:rPr lang="ru-RU" sz="3200" b="1" dirty="0" smtClean="0">
                <a:latin typeface="Constantia" pitchFamily="18" charset="0"/>
              </a:rPr>
              <a:t>рихоперья</a:t>
            </a:r>
            <a:endParaRPr lang="ru-RU" sz="3200" b="1" dirty="0">
              <a:latin typeface="Constant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5146" y="1180214"/>
            <a:ext cx="8229600" cy="5184576"/>
          </a:xfrm>
        </p:spPr>
        <p:txBody>
          <a:bodyPr/>
          <a:lstStyle/>
          <a:p>
            <a:r>
              <a:rPr lang="ru-RU" sz="1600" dirty="0" smtClean="0">
                <a:latin typeface="Constantia" pitchFamily="18" charset="0"/>
              </a:rPr>
              <a:t>У какого промыслого животного 3-4 раза в год появляется приплод детенышей?</a:t>
            </a:r>
          </a:p>
          <a:p>
            <a:pPr marL="0" indent="0">
              <a:buNone/>
            </a:pPr>
            <a:endParaRPr lang="ru-RU" sz="1600" dirty="0" smtClean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>
              <a:latin typeface="Constantia" pitchFamily="18" charset="0"/>
            </a:endParaRPr>
          </a:p>
          <a:p>
            <a:r>
              <a:rPr lang="ru-RU" sz="1600" dirty="0" smtClean="0">
                <a:latin typeface="Constantia" pitchFamily="18" charset="0"/>
              </a:rPr>
              <a:t>Какое животное Хвалынского национального парка сохранилось как вид с доледникового периода?</a:t>
            </a:r>
            <a:endParaRPr lang="ru-RU" sz="1600" dirty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 smtClean="0">
              <a:latin typeface="Constantia" pitchFamily="18" charset="0"/>
            </a:endParaRPr>
          </a:p>
          <a:p>
            <a:pPr marL="0" indent="0">
              <a:buNone/>
            </a:pPr>
            <a:endParaRPr lang="ru-RU" sz="1600" dirty="0"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89979"/>
            <a:ext cx="2364412" cy="15807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63341" y="3266461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1. лиса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313" y="1700808"/>
            <a:ext cx="2093266" cy="15699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44915" y="3270757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2.ёж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00808"/>
            <a:ext cx="2113774" cy="15656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63266" y="3270757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3.заяц</a:t>
            </a: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41" y="4320746"/>
            <a:ext cx="2501747" cy="1702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78028" y="6023108"/>
            <a:ext cx="1182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1.лось</a:t>
            </a:r>
            <a:endParaRPr lang="ru-RU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326958"/>
            <a:ext cx="2349789" cy="16506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63266" y="5984952"/>
            <a:ext cx="1388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3.выхухоль</a:t>
            </a:r>
            <a:endParaRPr lang="ru-RU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10" y="4326958"/>
            <a:ext cx="2261533" cy="1696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62983" y="6023108"/>
            <a:ext cx="993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2.кабан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4330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  <p:bldP spid="6" grpId="1"/>
      <p:bldP spid="7" grpId="0"/>
      <p:bldP spid="8" grpId="0"/>
      <p:bldP spid="8" grpId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/>
          <a:lstStyle/>
          <a:p>
            <a:pPr algn="ctr"/>
            <a:r>
              <a:rPr lang="ru-RU" sz="1600" dirty="0" smtClean="0">
                <a:latin typeface="Constantia" pitchFamily="18" charset="0"/>
              </a:rPr>
              <a:t>Саратовский  федеральный заказник создан для охраны…?</a:t>
            </a:r>
          </a:p>
          <a:p>
            <a:pPr marL="0" indent="0" algn="ctr">
              <a:buNone/>
            </a:pPr>
            <a:endParaRPr lang="ru-RU" sz="1800" dirty="0" smtClean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Constantia" pitchFamily="18" charset="0"/>
            </a:endParaRPr>
          </a:p>
          <a:p>
            <a:pPr algn="ctr"/>
            <a:r>
              <a:rPr lang="ru-RU" sz="1600" dirty="0" smtClean="0">
                <a:latin typeface="Constantia" pitchFamily="18" charset="0"/>
              </a:rPr>
              <a:t>Какая рыба изображена на гербе Саратовской области?</a:t>
            </a:r>
          </a:p>
          <a:p>
            <a:pPr marL="0" indent="0" algn="ctr">
              <a:buNone/>
            </a:pPr>
            <a:endParaRPr lang="ru-RU" sz="1800" dirty="0" smtClean="0">
              <a:latin typeface="Constantia" pitchFamily="18" charset="0"/>
            </a:endParaRPr>
          </a:p>
          <a:p>
            <a:pPr marL="0" indent="0">
              <a:buNone/>
            </a:pPr>
            <a:r>
              <a:rPr lang="ru-RU" sz="1800" b="1" dirty="0" smtClean="0">
                <a:latin typeface="Constantia" pitchFamily="18" charset="0"/>
              </a:rPr>
              <a:t>1) Осетр</a:t>
            </a:r>
          </a:p>
          <a:p>
            <a:pPr marL="0" indent="0">
              <a:buNone/>
            </a:pPr>
            <a:r>
              <a:rPr lang="ru-RU" sz="1800" b="1" dirty="0" smtClean="0">
                <a:latin typeface="Constantia" pitchFamily="18" charset="0"/>
              </a:rPr>
              <a:t>2) Белуга</a:t>
            </a:r>
          </a:p>
          <a:p>
            <a:pPr marL="0" indent="0">
              <a:buNone/>
            </a:pPr>
            <a:r>
              <a:rPr lang="ru-RU" sz="1800" b="1" dirty="0" smtClean="0">
                <a:latin typeface="Constantia" pitchFamily="18" charset="0"/>
              </a:rPr>
              <a:t>3) Стерлядь </a:t>
            </a:r>
            <a:endParaRPr lang="ru-RU" sz="1800" b="1" dirty="0">
              <a:latin typeface="Constantia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893150"/>
            <a:ext cx="2286001" cy="1662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257083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1.Дрофа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78719"/>
            <a:ext cx="2416984" cy="16584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7270" y="2537142"/>
            <a:ext cx="1270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2. стрепет</a:t>
            </a:r>
            <a:endParaRPr lang="ru-RU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78719"/>
            <a:ext cx="2179882" cy="1634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42996" y="2537142"/>
            <a:ext cx="1094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3.косуля</a:t>
            </a:r>
            <a:endParaRPr lang="ru-RU" dirty="0"/>
          </a:p>
        </p:txBody>
      </p: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3056"/>
            <a:ext cx="1657350" cy="181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649" y="4084116"/>
            <a:ext cx="2275731" cy="151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1522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836712"/>
            <a:ext cx="8208912" cy="5688632"/>
          </a:xfrm>
        </p:spPr>
        <p:txBody>
          <a:bodyPr/>
          <a:lstStyle/>
          <a:p>
            <a:pPr algn="just"/>
            <a:r>
              <a:rPr lang="ru-RU" sz="1800" b="1" dirty="0" smtClean="0">
                <a:latin typeface="Constantia" panose="02030602050306030303" pitchFamily="18" charset="0"/>
              </a:rPr>
              <a:t>              </a:t>
            </a:r>
            <a:r>
              <a:rPr lang="ru-RU" sz="2000" b="1" dirty="0" smtClean="0">
                <a:latin typeface="Constantia" panose="02030602050306030303" pitchFamily="18" charset="0"/>
              </a:rPr>
              <a:t>Какая </a:t>
            </a:r>
            <a:r>
              <a:rPr lang="ru-RU" sz="2000" b="1" dirty="0">
                <a:latin typeface="Constantia" panose="02030602050306030303" pitchFamily="18" charset="0"/>
              </a:rPr>
              <a:t>из рыб  проявляет значительную изменчивость в размерах и форме тела в зависимости от экологических условий водоема? </a:t>
            </a:r>
          </a:p>
          <a:p>
            <a:pPr marL="0" indent="0" algn="just">
              <a:buNone/>
            </a:pPr>
            <a:endParaRPr lang="ru-RU" sz="2400" dirty="0">
              <a:latin typeface="Constantia" panose="02030602050306030303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Constantia" panose="02030602050306030303" pitchFamily="18" charset="0"/>
              </a:rPr>
              <a:t>Карась обыкновенный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Constantia" panose="02030602050306030303" pitchFamily="18" charset="0"/>
              </a:rPr>
              <a:t>Щука обыкновенная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Constantia" panose="02030602050306030303" pitchFamily="18" charset="0"/>
              </a:rPr>
              <a:t>Сом обыкновенный</a:t>
            </a:r>
          </a:p>
          <a:p>
            <a:pPr marL="0" indent="0">
              <a:buNone/>
            </a:pPr>
            <a:endParaRPr lang="ru-RU" sz="2000" dirty="0">
              <a:latin typeface="Constantia" panose="02030602050306030303" pitchFamily="18" charset="0"/>
            </a:endParaRPr>
          </a:p>
          <a:p>
            <a:r>
              <a:rPr lang="ru-RU" sz="2000" b="1" dirty="0" smtClean="0">
                <a:latin typeface="Constantia" panose="02030602050306030303" pitchFamily="18" charset="0"/>
              </a:rPr>
              <a:t>  </a:t>
            </a:r>
            <a:r>
              <a:rPr lang="ru-RU" sz="1800" b="1" dirty="0" smtClean="0">
                <a:latin typeface="Constantia" panose="02030602050306030303" pitchFamily="18" charset="0"/>
              </a:rPr>
              <a:t>У данного животного коготь 2-го пальца задних конечностей раздвоен – им он расчесывает красивый и  ценный мех.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Constantia" panose="02030602050306030303" pitchFamily="18" charset="0"/>
              </a:rPr>
              <a:t>Ондатра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Constantia" panose="02030602050306030303" pitchFamily="18" charset="0"/>
              </a:rPr>
              <a:t>Выхухоль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smtClean="0">
                <a:latin typeface="Constantia" panose="02030602050306030303" pitchFamily="18" charset="0"/>
              </a:rPr>
              <a:t>Бобр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251" y="1628800"/>
            <a:ext cx="2890511" cy="19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4437112"/>
            <a:ext cx="2952327" cy="19442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5774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053" y="332656"/>
            <a:ext cx="6849420" cy="720080"/>
          </a:xfrm>
        </p:spPr>
        <p:txBody>
          <a:bodyPr/>
          <a:lstStyle/>
          <a:p>
            <a:r>
              <a:rPr lang="ru-RU" sz="2400" b="1" dirty="0">
                <a:latin typeface="Constantia" pitchFamily="18" charset="0"/>
              </a:rPr>
              <a:t>Птицей </a:t>
            </a:r>
            <a:r>
              <a:rPr lang="ru-RU" sz="2400" b="1" dirty="0" smtClean="0">
                <a:latin typeface="Constantia" pitchFamily="18" charset="0"/>
              </a:rPr>
              <a:t>2018 </a:t>
            </a:r>
            <a:r>
              <a:rPr lang="ru-RU" sz="2400" b="1" dirty="0">
                <a:latin typeface="Constantia" pitchFamily="18" charset="0"/>
              </a:rPr>
              <a:t>года в России </a:t>
            </a:r>
            <a:r>
              <a:rPr lang="ru-RU" sz="2400" b="1" dirty="0" smtClean="0">
                <a:latin typeface="Constantia" pitchFamily="18" charset="0"/>
              </a:rPr>
              <a:t> </a:t>
            </a:r>
            <a:r>
              <a:rPr lang="ru-RU" sz="2400" dirty="0" smtClean="0">
                <a:latin typeface="Constantia" pitchFamily="18" charset="0"/>
              </a:rPr>
              <a:t>выбрана </a:t>
            </a:r>
            <a:r>
              <a:rPr lang="ru-RU" sz="2400" dirty="0">
                <a:latin typeface="Constantia" pitchFamily="18" charset="0"/>
              </a:rPr>
              <a:t>скопа. </a:t>
            </a:r>
            <a:endParaRPr lang="ru-RU" sz="2400" b="1" dirty="0">
              <a:latin typeface="Constant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6" y="1340768"/>
            <a:ext cx="4402833" cy="478539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600" dirty="0" smtClean="0">
                <a:latin typeface="Constantia" pitchFamily="18" charset="0"/>
              </a:rPr>
              <a:t> </a:t>
            </a:r>
            <a:r>
              <a:rPr lang="ru-RU" sz="1600" b="1" dirty="0">
                <a:latin typeface="Constantia" panose="02030602050306030303" pitchFamily="18" charset="0"/>
              </a:rPr>
              <a:t>Скопа</a:t>
            </a:r>
            <a:r>
              <a:rPr lang="ru-RU" sz="1600" dirty="0">
                <a:latin typeface="Constantia" panose="02030602050306030303" pitchFamily="18" charset="0"/>
              </a:rPr>
              <a:t> – необычная птица. Великолепный летун, умелый рыболов, заботливый родитель, отважный путешественник, изящная красивая птица. </a:t>
            </a:r>
            <a:r>
              <a:rPr lang="ru-RU" sz="1600" dirty="0" smtClean="0">
                <a:latin typeface="Constantia" panose="02030602050306030303" pitchFamily="18" charset="0"/>
              </a:rPr>
              <a:t>Скопа </a:t>
            </a:r>
            <a:r>
              <a:rPr lang="ru-RU" sz="1600" dirty="0">
                <a:latin typeface="Constantia" panose="02030602050306030303" pitchFamily="18" charset="0"/>
              </a:rPr>
              <a:t>широко распространена по миру, встречается на всех континентах кроме  Антарктиды.</a:t>
            </a:r>
          </a:p>
          <a:p>
            <a:pPr marL="0" indent="0" algn="just">
              <a:buNone/>
            </a:pPr>
            <a:endParaRPr lang="ru-RU" sz="1600" dirty="0">
              <a:latin typeface="Constantia" panose="02030602050306030303" pitchFamily="18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38066" y="1412776"/>
            <a:ext cx="3538736" cy="4829392"/>
          </a:xfrm>
        </p:spPr>
        <p:txBody>
          <a:bodyPr/>
          <a:lstStyle/>
          <a:p>
            <a:pPr algn="just"/>
            <a:r>
              <a:rPr lang="ru-RU" sz="1600" b="1" dirty="0">
                <a:latin typeface="Constantia" pitchFamily="18" charset="0"/>
              </a:rPr>
              <a:t>Этот титул к ней перешел   от </a:t>
            </a:r>
            <a:r>
              <a:rPr lang="ru-RU" sz="1600" b="1" dirty="0" err="1">
                <a:latin typeface="Constantia" pitchFamily="18" charset="0"/>
              </a:rPr>
              <a:t>буроголовой</a:t>
            </a:r>
            <a:r>
              <a:rPr lang="ru-RU" sz="1600" b="1" dirty="0">
                <a:latin typeface="Constantia" pitchFamily="18" charset="0"/>
              </a:rPr>
              <a:t> гаички</a:t>
            </a:r>
          </a:p>
          <a:p>
            <a:pPr algn="just"/>
            <a:r>
              <a:rPr lang="ru-RU" sz="1600" dirty="0" smtClean="0">
                <a:latin typeface="Constantia" pitchFamily="18" charset="0"/>
              </a:rPr>
              <a:t>  Народное </a:t>
            </a:r>
            <a:r>
              <a:rPr lang="ru-RU" sz="1600" dirty="0">
                <a:latin typeface="Constantia" pitchFamily="18" charset="0"/>
              </a:rPr>
              <a:t>название </a:t>
            </a:r>
            <a:r>
              <a:rPr lang="ru-RU" sz="1600" b="1" dirty="0">
                <a:latin typeface="Constantia" pitchFamily="18" charset="0"/>
              </a:rPr>
              <a:t>«пухляк» </a:t>
            </a:r>
            <a:r>
              <a:rPr lang="ru-RU" sz="1600" dirty="0">
                <a:latin typeface="Constantia" pitchFamily="18" charset="0"/>
              </a:rPr>
              <a:t>она получила за то, что в холода топорщит перья, превращаясь в пухлый рыхлый шарик. </a:t>
            </a:r>
          </a:p>
          <a:p>
            <a:pPr algn="just">
              <a:lnSpc>
                <a:spcPct val="150000"/>
              </a:lnSpc>
            </a:pPr>
            <a:r>
              <a:rPr lang="ru-RU" sz="1600" dirty="0" smtClean="0">
                <a:latin typeface="Constantia" pitchFamily="18" charset="0"/>
              </a:rPr>
              <a:t> </a:t>
            </a:r>
            <a:endParaRPr lang="ru-RU" sz="1600" dirty="0">
              <a:latin typeface="Constantia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66251" y="3293702"/>
            <a:ext cx="2609605" cy="19546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19872" y="371703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275856" y="39016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4" descr="Скопа. Автор фотографии Виктор Тях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268131"/>
            <a:ext cx="2582342" cy="258234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0039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20680"/>
          </a:xfrm>
        </p:spPr>
        <p:txBody>
          <a:bodyPr/>
          <a:lstStyle/>
          <a:p>
            <a:pPr algn="ctr"/>
            <a:r>
              <a:rPr lang="ru-RU" sz="1800" dirty="0" smtClean="0">
                <a:latin typeface="Constantia" pitchFamily="18" charset="0"/>
              </a:rPr>
              <a:t>Какие виды дятлов охраняются в Саратовской области?</a:t>
            </a:r>
          </a:p>
          <a:p>
            <a:pPr algn="ctr"/>
            <a:endParaRPr lang="ru-RU" sz="1600" dirty="0">
              <a:latin typeface="Constantia" pitchFamily="18" charset="0"/>
            </a:endParaRPr>
          </a:p>
          <a:p>
            <a:pPr algn="ctr"/>
            <a:endParaRPr lang="ru-RU" sz="1600" dirty="0" smtClean="0">
              <a:latin typeface="Constantia" pitchFamily="18" charset="0"/>
            </a:endParaRPr>
          </a:p>
          <a:p>
            <a:pPr algn="ctr"/>
            <a:endParaRPr lang="ru-RU" sz="1600" dirty="0">
              <a:latin typeface="Constantia" pitchFamily="18" charset="0"/>
            </a:endParaRPr>
          </a:p>
          <a:p>
            <a:pPr algn="ctr"/>
            <a:endParaRPr lang="ru-RU" sz="1600" dirty="0" smtClean="0">
              <a:latin typeface="Constantia" pitchFamily="18" charset="0"/>
            </a:endParaRPr>
          </a:p>
          <a:p>
            <a:pPr algn="ctr"/>
            <a:endParaRPr lang="ru-RU" sz="1600" dirty="0">
              <a:latin typeface="Constantia" pitchFamily="18" charset="0"/>
            </a:endParaRPr>
          </a:p>
          <a:p>
            <a:pPr algn="ctr"/>
            <a:endParaRPr lang="ru-RU" sz="1600" dirty="0" smtClean="0">
              <a:latin typeface="Constantia" pitchFamily="18" charset="0"/>
            </a:endParaRPr>
          </a:p>
          <a:p>
            <a:pPr algn="ctr"/>
            <a:endParaRPr lang="ru-RU" sz="1600" dirty="0">
              <a:latin typeface="Constantia" pitchFamily="18" charset="0"/>
            </a:endParaRPr>
          </a:p>
          <a:p>
            <a:pPr algn="ctr"/>
            <a:endParaRPr lang="ru-RU" sz="1600" dirty="0" smtClean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600" dirty="0" smtClean="0">
              <a:latin typeface="Constantia" pitchFamily="18" charset="0"/>
            </a:endParaRPr>
          </a:p>
          <a:p>
            <a:r>
              <a:rPr lang="ru-RU" sz="1800" dirty="0" smtClean="0">
                <a:latin typeface="Constantia" pitchFamily="18" charset="0"/>
              </a:rPr>
              <a:t>Назовите ночного хищника, занесенного в Красную книгу Саратовской области?</a:t>
            </a:r>
            <a:endParaRPr lang="ru-RU" sz="1800" dirty="0">
              <a:latin typeface="Constant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5" r="3842"/>
          <a:stretch/>
        </p:blipFill>
        <p:spPr bwMode="auto">
          <a:xfrm>
            <a:off x="6084168" y="1016935"/>
            <a:ext cx="2557211" cy="17328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28034" y="2749766"/>
            <a:ext cx="2069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3. Зеленый дятел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211" y="987742"/>
            <a:ext cx="2448272" cy="17620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0975" y="2749766"/>
            <a:ext cx="2062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2. Пестрый дятел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7741"/>
            <a:ext cx="2349365" cy="1762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0917" y="2749764"/>
            <a:ext cx="116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1. </a:t>
            </a:r>
            <a:r>
              <a:rPr lang="ru-RU" smtClean="0"/>
              <a:t>Желна</a:t>
            </a: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05064"/>
            <a:ext cx="1917453" cy="1997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1421" y="6002359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1. Филин </a:t>
            </a:r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r="8864"/>
          <a:stretch/>
        </p:blipFill>
        <p:spPr bwMode="auto">
          <a:xfrm>
            <a:off x="6228184" y="4005062"/>
            <a:ext cx="1915471" cy="1997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445299" y="6002359"/>
            <a:ext cx="1511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3.Пустельга</a:t>
            </a:r>
            <a:endParaRPr lang="ru-RU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401" y="4136434"/>
            <a:ext cx="2605862" cy="17345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33081" y="5870986"/>
            <a:ext cx="1850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2.Сокол-сапсан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0238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7" grpId="0"/>
      <p:bldP spid="7" grpId="1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120680"/>
          </a:xfrm>
        </p:spPr>
        <p:txBody>
          <a:bodyPr/>
          <a:lstStyle/>
          <a:p>
            <a:pPr algn="ctr"/>
            <a:r>
              <a:rPr lang="ru-RU" sz="1800" dirty="0" smtClean="0">
                <a:latin typeface="Constantia" pitchFamily="18" charset="0"/>
              </a:rPr>
              <a:t> </a:t>
            </a:r>
            <a:r>
              <a:rPr lang="ru-RU" sz="1600" dirty="0" smtClean="0">
                <a:latin typeface="Constantia" pitchFamily="18" charset="0"/>
              </a:rPr>
              <a:t>У какой птицы, обитающей в Саратовской области </a:t>
            </a:r>
          </a:p>
          <a:p>
            <a:pPr marL="0" indent="0" algn="ctr">
              <a:buNone/>
            </a:pPr>
            <a:r>
              <a:rPr lang="ru-RU" sz="1600" dirty="0" smtClean="0">
                <a:latin typeface="Constantia" pitchFamily="18" charset="0"/>
              </a:rPr>
              <a:t>самый длинный язык? </a:t>
            </a:r>
          </a:p>
          <a:p>
            <a:pPr marL="0" indent="0" algn="ctr">
              <a:buNone/>
            </a:pPr>
            <a:endParaRPr lang="ru-RU" sz="1800" dirty="0" smtClean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Constantia" pitchFamily="18" charset="0"/>
            </a:endParaRPr>
          </a:p>
          <a:p>
            <a:r>
              <a:rPr lang="ru-RU" sz="1600" dirty="0" smtClean="0">
                <a:latin typeface="Constantia" pitchFamily="18" charset="0"/>
              </a:rPr>
              <a:t>Какое   животное имеет   самый большой мозг  по отношению к своему телу?</a:t>
            </a:r>
          </a:p>
          <a:p>
            <a:pPr marL="0" indent="0">
              <a:buNone/>
            </a:pPr>
            <a:endParaRPr lang="ru-RU" sz="1800" dirty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 smtClean="0">
              <a:latin typeface="Constantia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Constantia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578332" y="1294844"/>
            <a:ext cx="1657001" cy="23612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3440" y="3633144"/>
            <a:ext cx="995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2.дятел</a:t>
            </a:r>
            <a:endParaRPr lang="ru-RU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05" y="1705711"/>
            <a:ext cx="2582156" cy="18171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9262" y="3656070"/>
            <a:ext cx="1114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1.сорока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729062"/>
            <a:ext cx="2716535" cy="1808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5331" y="3656071"/>
            <a:ext cx="20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3.Серый журавль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653482"/>
            <a:ext cx="2401292" cy="1595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45015" y="6210116"/>
            <a:ext cx="1284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3.муравей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01776" y="6253063"/>
            <a:ext cx="1253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1.саранча</a:t>
            </a: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05" y="4653482"/>
            <a:ext cx="2266791" cy="16099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624" y="4653482"/>
            <a:ext cx="2365707" cy="1556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65318" y="6210116"/>
            <a:ext cx="100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2.пчела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00043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2" grpId="0"/>
      <p:bldP spid="2" grpId="1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latin typeface="Constantia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Constantia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Constantia" pitchFamily="18" charset="0"/>
              </a:rPr>
              <a:t>Конкурс для команд: </a:t>
            </a:r>
            <a:br>
              <a:rPr lang="ru-RU" sz="2800" b="1" dirty="0" smtClean="0">
                <a:solidFill>
                  <a:srgbClr val="002060"/>
                </a:solidFill>
                <a:latin typeface="Constantia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Constantia" pitchFamily="18" charset="0"/>
              </a:rPr>
              <a:t> «Угадай следы зверей и птиц»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17859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85852" y="2786058"/>
            <a:ext cx="15716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Constantia" pitchFamily="18" charset="0"/>
              </a:rPr>
              <a:t>белка</a:t>
            </a:r>
            <a:endParaRPr lang="ru-RU" b="1" u="sng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285860"/>
            <a:ext cx="2143139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3286116" y="2786058"/>
            <a:ext cx="2143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Constantia" pitchFamily="18" charset="0"/>
              </a:rPr>
              <a:t>медведь</a:t>
            </a:r>
            <a:endParaRPr lang="ru-RU" b="1" u="sng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285860"/>
            <a:ext cx="200026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786446" y="2786058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Constantia" pitchFamily="18" charset="0"/>
              </a:rPr>
              <a:t>утка</a:t>
            </a:r>
            <a:endParaRPr lang="ru-RU" b="1" u="sng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3357562"/>
            <a:ext cx="25050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42910" y="4857760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Constantia" pitchFamily="18" charset="0"/>
              </a:rPr>
              <a:t>лось</a:t>
            </a:r>
            <a:endParaRPr lang="ru-RU" b="1" u="sng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7" y="3357562"/>
            <a:ext cx="1500197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3357554" y="4857760"/>
            <a:ext cx="1428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Constantia" pitchFamily="18" charset="0"/>
              </a:rPr>
              <a:t>волк</a:t>
            </a:r>
            <a:endParaRPr lang="ru-RU" b="1" u="sng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3357562"/>
            <a:ext cx="292895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5072066" y="4857760"/>
            <a:ext cx="2857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Constantia" pitchFamily="18" charset="0"/>
              </a:rPr>
              <a:t>заяц</a:t>
            </a:r>
            <a:endParaRPr lang="ru-RU" b="1" u="sng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26" y="5286388"/>
            <a:ext cx="26289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5643570" y="5643578"/>
            <a:ext cx="1643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2060"/>
                </a:solidFill>
                <a:latin typeface="Constantia" pitchFamily="18" charset="0"/>
              </a:rPr>
              <a:t>кабан</a:t>
            </a:r>
            <a:endParaRPr lang="ru-RU" b="1" u="sng" dirty="0">
              <a:solidFill>
                <a:srgbClr val="00206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714202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4000" b="1" dirty="0" smtClean="0">
                <a:solidFill>
                  <a:srgbClr val="C00000"/>
                </a:solidFill>
              </a:rPr>
              <a:t>Богата и разнообразна природа Саратовской области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Долг каждого человека – бережно относиться к природе родного края. 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51520" y="2348880"/>
            <a:ext cx="5184576" cy="3777283"/>
          </a:xfrm>
        </p:spPr>
        <p:txBody>
          <a:bodyPr/>
          <a:lstStyle/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Любите родную природу: </a:t>
            </a:r>
          </a:p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Озёра, леса и поля.</a:t>
            </a:r>
          </a:p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Ведь это же наше с тобою </a:t>
            </a:r>
          </a:p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Навеки родная земля.</a:t>
            </a:r>
          </a:p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На ней мы с тобою родились,</a:t>
            </a:r>
          </a:p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Живём мы с тобою на ней!</a:t>
            </a:r>
          </a:p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Так будем же, люди, все вместе</a:t>
            </a:r>
          </a:p>
          <a:p>
            <a:pPr>
              <a:buNone/>
            </a:pP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Мы к ней относиться добрей!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викторина 2018\slide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51756" y="2492897"/>
            <a:ext cx="5092243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43586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357166"/>
            <a:ext cx="6643734" cy="571504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Constantia" pitchFamily="18" charset="0"/>
              </a:rPr>
              <a:t>заключение</a:t>
            </a:r>
            <a:endParaRPr lang="ru-RU" sz="3600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214422"/>
            <a:ext cx="8072494" cy="5286412"/>
          </a:xfrm>
        </p:spPr>
        <p:txBody>
          <a:bodyPr/>
          <a:lstStyle/>
          <a:p>
            <a:pPr>
              <a:buNone/>
            </a:pPr>
            <a:r>
              <a:rPr lang="ru-RU" sz="1800" b="1" dirty="0" smtClean="0">
                <a:latin typeface="Constantia" pitchFamily="18" charset="0"/>
              </a:rPr>
              <a:t>Все имеется  у нас,</a:t>
            </a:r>
          </a:p>
          <a:p>
            <a:pPr>
              <a:buNone/>
            </a:pPr>
            <a:r>
              <a:rPr lang="ru-RU" sz="1800" b="1" dirty="0" smtClean="0">
                <a:latin typeface="Constantia" pitchFamily="18" charset="0"/>
              </a:rPr>
              <a:t>На потом и на сейчас:</a:t>
            </a:r>
          </a:p>
          <a:p>
            <a:pPr>
              <a:buNone/>
            </a:pPr>
            <a:r>
              <a:rPr lang="ru-RU" sz="1800" b="1" dirty="0" smtClean="0">
                <a:latin typeface="Constantia" pitchFamily="18" charset="0"/>
              </a:rPr>
              <a:t>Реки, горы и леса,</a:t>
            </a:r>
          </a:p>
          <a:p>
            <a:pPr>
              <a:buNone/>
            </a:pPr>
            <a:r>
              <a:rPr lang="ru-RU" sz="1800" b="1" dirty="0" smtClean="0">
                <a:latin typeface="Constantia" pitchFamily="18" charset="0"/>
              </a:rPr>
              <a:t>Голубые небеса.</a:t>
            </a:r>
          </a:p>
          <a:p>
            <a:pPr>
              <a:buNone/>
            </a:pPr>
            <a:r>
              <a:rPr lang="ru-RU" sz="1800" b="1" dirty="0" smtClean="0">
                <a:latin typeface="Constantia" pitchFamily="18" charset="0"/>
              </a:rPr>
              <a:t>Океаны, пальмы, снег</a:t>
            </a:r>
          </a:p>
          <a:p>
            <a:pPr>
              <a:buNone/>
            </a:pPr>
            <a:r>
              <a:rPr lang="ru-RU" sz="1800" b="1" dirty="0" smtClean="0">
                <a:latin typeface="Constantia" pitchFamily="18" charset="0"/>
              </a:rPr>
              <a:t>И земля – одна для всех.</a:t>
            </a:r>
          </a:p>
          <a:p>
            <a:pPr algn="ctr">
              <a:buNone/>
            </a:pPr>
            <a:r>
              <a:rPr lang="ru-RU" sz="1800" b="1" dirty="0" smtClean="0">
                <a:latin typeface="Constantia" pitchFamily="18" charset="0"/>
              </a:rPr>
              <a:t>Большой огромный этот дом –</a:t>
            </a:r>
          </a:p>
          <a:p>
            <a:pPr algn="ctr">
              <a:buNone/>
            </a:pPr>
            <a:r>
              <a:rPr lang="ru-RU" sz="1800" b="1" dirty="0" smtClean="0">
                <a:latin typeface="Constantia" pitchFamily="18" charset="0"/>
              </a:rPr>
              <a:t>Вон сколько птиц,</a:t>
            </a:r>
          </a:p>
          <a:p>
            <a:pPr algn="ctr">
              <a:buNone/>
            </a:pPr>
            <a:r>
              <a:rPr lang="ru-RU" sz="1800" b="1" dirty="0" smtClean="0">
                <a:latin typeface="Constantia" pitchFamily="18" charset="0"/>
              </a:rPr>
              <a:t>Цветов в нем и народа,</a:t>
            </a:r>
          </a:p>
          <a:p>
            <a:pPr algn="ctr">
              <a:buNone/>
            </a:pPr>
            <a:r>
              <a:rPr lang="ru-RU" sz="1800" b="1" dirty="0" smtClean="0">
                <a:latin typeface="Constantia" pitchFamily="18" charset="0"/>
              </a:rPr>
              <a:t> А называется наш дом –</a:t>
            </a:r>
          </a:p>
          <a:p>
            <a:pPr algn="ctr">
              <a:buNone/>
            </a:pPr>
            <a:r>
              <a:rPr lang="ru-RU" sz="1800" b="1" dirty="0" smtClean="0">
                <a:latin typeface="Constantia" pitchFamily="18" charset="0"/>
              </a:rPr>
              <a:t> Мы знаем все - природа. </a:t>
            </a:r>
          </a:p>
          <a:p>
            <a:pPr algn="r">
              <a:buNone/>
            </a:pPr>
            <a:r>
              <a:rPr lang="ru-RU" sz="1800" b="1" dirty="0" smtClean="0">
                <a:latin typeface="Constantia" pitchFamily="18" charset="0"/>
              </a:rPr>
              <a:t>Все она отдать нам рада,</a:t>
            </a:r>
          </a:p>
          <a:p>
            <a:pPr algn="r">
              <a:buNone/>
            </a:pPr>
            <a:r>
              <a:rPr lang="ru-RU" sz="1800" b="1" dirty="0" smtClean="0">
                <a:latin typeface="Constantia" pitchFamily="18" charset="0"/>
              </a:rPr>
              <a:t>Только жадничать не надо.</a:t>
            </a:r>
          </a:p>
          <a:p>
            <a:pPr algn="r">
              <a:buNone/>
            </a:pPr>
            <a:r>
              <a:rPr lang="ru-RU" sz="1800" b="1" dirty="0" smtClean="0">
                <a:latin typeface="Constantia" pitchFamily="18" charset="0"/>
              </a:rPr>
              <a:t>И останется тогда</a:t>
            </a:r>
          </a:p>
          <a:p>
            <a:pPr algn="r">
              <a:buNone/>
            </a:pPr>
            <a:r>
              <a:rPr lang="ru-RU" sz="1800" b="1" dirty="0" smtClean="0">
                <a:latin typeface="Constantia" pitchFamily="18" charset="0"/>
              </a:rPr>
              <a:t>Все – для всех и навсегда.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 </a:t>
            </a:r>
            <a:endParaRPr lang="ru-RU" sz="2000" dirty="0" smtClean="0">
              <a:solidFill>
                <a:srgbClr val="C00000"/>
              </a:solidFill>
              <a:latin typeface="Constantia" pitchFamily="18" charset="0"/>
            </a:endParaRPr>
          </a:p>
          <a:p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645024"/>
            <a:ext cx="2195228" cy="21952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109" y="1196752"/>
            <a:ext cx="2456563" cy="18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4714884"/>
            <a:ext cx="457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Constantia" pitchFamily="18" charset="0"/>
              </a:rPr>
              <a:t>Земля такая маленькая! </a:t>
            </a:r>
          </a:p>
          <a:p>
            <a:pPr algn="ctr"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Constantia" pitchFamily="18" charset="0"/>
              </a:rPr>
              <a:t>Давайте ее беречь-беречь свой дом!</a:t>
            </a:r>
            <a:endParaRPr lang="ru-RU" sz="2800" dirty="0" smtClean="0">
              <a:solidFill>
                <a:srgbClr val="C00000"/>
              </a:solidFill>
              <a:latin typeface="Constantia" pitchFamily="18" charset="0"/>
            </a:endParaRPr>
          </a:p>
        </p:txBody>
      </p:sp>
      <p:pic>
        <p:nvPicPr>
          <p:cNvPr id="5" name="Содержимое 4" descr="C:\Documents and Settings\UserXP\Мои документы\шар земной.jpe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14612" y="1500174"/>
            <a:ext cx="3643338" cy="280800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00034" y="285750"/>
            <a:ext cx="8215370" cy="6286500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en-US" sz="1800" b="1" dirty="0" smtClean="0">
                <a:solidFill>
                  <a:srgbClr val="002060"/>
                </a:solidFill>
                <a:latin typeface="Constantia" pitchFamily="18" charset="0"/>
                <a:hlinkClick r:id="rId2"/>
              </a:rPr>
              <a:t>http://images.rambler.ru/search?query=%</a:t>
            </a:r>
            <a:r>
              <a:rPr lang="ru-RU" sz="1800" b="1" dirty="0" smtClean="0">
                <a:solidFill>
                  <a:srgbClr val="002060"/>
                </a:solidFill>
                <a:latin typeface="Constantia" pitchFamily="18" charset="0"/>
              </a:rPr>
              <a:t> </a:t>
            </a:r>
          </a:p>
          <a:p>
            <a:r>
              <a:rPr lang="en-US" sz="1800" b="1" dirty="0" smtClean="0">
                <a:solidFill>
                  <a:srgbClr val="002060"/>
                </a:solidFill>
                <a:latin typeface="Constantia" pitchFamily="18" charset="0"/>
                <a:hlinkClick r:id="rId3"/>
              </a:rPr>
              <a:t>http://nova.rambler.ru/search?utm_source=nhp&amp;query=%</a:t>
            </a:r>
            <a:endParaRPr lang="ru-RU" sz="1800" b="1" dirty="0" smtClean="0">
              <a:solidFill>
                <a:srgbClr val="002060"/>
              </a:solidFill>
              <a:latin typeface="Constantia" pitchFamily="18" charset="0"/>
            </a:endParaRPr>
          </a:p>
          <a:p>
            <a:r>
              <a:rPr lang="en-US" sz="1800" u="sng" dirty="0" smtClean="0">
                <a:hlinkClick r:id="rId4"/>
              </a:rPr>
              <a:t>http://www.solnet</a:t>
            </a:r>
            <a:r>
              <a:rPr lang="en-US" sz="1800" dirty="0" smtClean="0"/>
              <a:t>. </a:t>
            </a:r>
            <a:endParaRPr lang="ru-RU" sz="1800" dirty="0" smtClean="0">
              <a:latin typeface="Constantia" pitchFamily="18" charset="0"/>
            </a:endParaRPr>
          </a:p>
          <a:p>
            <a:r>
              <a:rPr lang="ru-RU" sz="1800" dirty="0" smtClean="0">
                <a:latin typeface="Constantia" pitchFamily="18" charset="0"/>
              </a:rPr>
              <a:t>Гудков В.М. Следы зверей и птиц. Энциклопедический справочник-определитель. Издательство: Вече, 2007.</a:t>
            </a:r>
          </a:p>
          <a:p>
            <a:pPr lvl="0"/>
            <a:r>
              <a:rPr lang="ru-RU" sz="1800" dirty="0" smtClean="0">
                <a:latin typeface="Constantia" pitchFamily="18" charset="0"/>
              </a:rPr>
              <a:t>Педсовет:/газета для учителей начальной школы/ № 9, 2008г; №3, 2012г. </a:t>
            </a:r>
          </a:p>
          <a:p>
            <a:pPr lvl="0"/>
            <a:r>
              <a:rPr lang="ru-RU" sz="1800" dirty="0" smtClean="0">
                <a:latin typeface="Constantia" pitchFamily="18" charset="0"/>
              </a:rPr>
              <a:t> Школьные игры и конкурсы:/газета для учителей начальной школы/ №1; №5-2009г.</a:t>
            </a:r>
          </a:p>
          <a:p>
            <a:pPr lvl="0">
              <a:buNone/>
            </a:pPr>
            <a:endParaRPr lang="ru-RU" sz="1800" dirty="0" smtClean="0"/>
          </a:p>
          <a:p>
            <a:pPr lvl="0">
              <a:buNone/>
            </a:pPr>
            <a:endParaRPr lang="ru-RU" sz="1800" dirty="0" smtClean="0"/>
          </a:p>
          <a:p>
            <a:pPr lvl="0">
              <a:buNone/>
            </a:pPr>
            <a:endParaRPr lang="ru-RU" sz="1800" dirty="0" smtClean="0"/>
          </a:p>
          <a:p>
            <a:endParaRPr lang="ru-RU" sz="1800" b="1" dirty="0" smtClean="0">
              <a:solidFill>
                <a:srgbClr val="00206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slow">
    <p:spli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200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980728"/>
            <a:ext cx="810771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i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Родное Прихоперье</a:t>
            </a:r>
            <a:endParaRPr lang="ru-RU" sz="6600" b="1" i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8737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313" y="-107950"/>
            <a:ext cx="9828213" cy="707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79552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1588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5393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93973"/>
            <a:ext cx="8537838" cy="64033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8410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547664" y="274638"/>
            <a:ext cx="6624736" cy="562074"/>
          </a:xfrm>
        </p:spPr>
        <p:txBody>
          <a:bodyPr/>
          <a:lstStyle/>
          <a:p>
            <a:r>
              <a:rPr lang="ru-RU" sz="2800" dirty="0" smtClean="0">
                <a:latin typeface="Constantia" pitchFamily="18" charset="0"/>
              </a:rPr>
              <a:t>Флора и фауна Саратовской области</a:t>
            </a:r>
            <a:endParaRPr lang="ru-RU" sz="2800" dirty="0">
              <a:latin typeface="Constant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472608"/>
          </a:xfrm>
          <a:ln w="12700"/>
        </p:spPr>
        <p:txBody>
          <a:bodyPr/>
          <a:lstStyle/>
          <a:p>
            <a:pPr marL="0" indent="0" algn="ctr">
              <a:buNone/>
            </a:pPr>
            <a:r>
              <a:rPr lang="ru-RU" sz="1600" dirty="0" smtClean="0">
                <a:latin typeface="Constantia" pitchFamily="18" charset="0"/>
              </a:rPr>
              <a:t>                </a:t>
            </a:r>
          </a:p>
          <a:p>
            <a:pPr algn="ctr"/>
            <a:endParaRPr lang="ru-RU" sz="1600" dirty="0">
              <a:latin typeface="Constantia" pitchFamily="18" charset="0"/>
            </a:endParaRPr>
          </a:p>
          <a:p>
            <a:pPr algn="ctr"/>
            <a:endParaRPr lang="ru-RU" sz="1600" dirty="0" smtClean="0">
              <a:latin typeface="Constantia" pitchFamily="18" charset="0"/>
            </a:endParaRPr>
          </a:p>
          <a:p>
            <a:pPr algn="just"/>
            <a:endParaRPr lang="ru-RU" sz="1600" dirty="0" smtClean="0">
              <a:latin typeface="Constantia" pitchFamily="18" charset="0"/>
            </a:endParaRPr>
          </a:p>
          <a:p>
            <a:pPr algn="just"/>
            <a:endParaRPr lang="ru-RU" sz="1600" dirty="0">
              <a:latin typeface="Constantia" pitchFamily="18" charset="0"/>
            </a:endParaRPr>
          </a:p>
          <a:p>
            <a:pPr algn="just"/>
            <a:endParaRPr lang="ru-RU" sz="1600" dirty="0" smtClean="0">
              <a:latin typeface="Constantia" pitchFamily="18" charset="0"/>
            </a:endParaRPr>
          </a:p>
          <a:p>
            <a:pPr algn="just"/>
            <a:endParaRPr lang="ru-RU" sz="1600" dirty="0">
              <a:latin typeface="Constantia" pitchFamily="18" charset="0"/>
            </a:endParaRPr>
          </a:p>
          <a:p>
            <a:pPr algn="just"/>
            <a:endParaRPr lang="ru-RU" sz="1600" dirty="0" smtClean="0">
              <a:latin typeface="Constantia" pitchFamily="18" charset="0"/>
            </a:endParaRPr>
          </a:p>
          <a:p>
            <a:pPr algn="just"/>
            <a:endParaRPr lang="ru-RU" sz="1600" dirty="0" smtClean="0">
              <a:latin typeface="Constantia" pitchFamily="18" charset="0"/>
            </a:endParaRPr>
          </a:p>
          <a:p>
            <a:pPr marL="0" indent="0" algn="just">
              <a:buNone/>
            </a:pPr>
            <a:endParaRPr lang="ru-RU" sz="1600" dirty="0">
              <a:latin typeface="Constantia" pitchFamily="18" charset="0"/>
            </a:endParaRPr>
          </a:p>
          <a:p>
            <a:pPr algn="just"/>
            <a:endParaRPr lang="ru-RU" sz="1600" dirty="0" smtClean="0">
              <a:latin typeface="Constantia" pitchFamily="18" charset="0"/>
            </a:endParaRPr>
          </a:p>
          <a:p>
            <a:pPr algn="just"/>
            <a:r>
              <a:rPr lang="ru-RU" sz="1600" dirty="0" smtClean="0">
                <a:latin typeface="Constantia" pitchFamily="18" charset="0"/>
              </a:rPr>
              <a:t> Как называется участок территории, на </a:t>
            </a:r>
            <a:r>
              <a:rPr lang="ru-RU" sz="1600" dirty="0">
                <a:latin typeface="Constantia" pitchFamily="18" charset="0"/>
              </a:rPr>
              <a:t>котором сохраняется в естественном состоянии </a:t>
            </a:r>
            <a:r>
              <a:rPr lang="ru-RU" sz="1600" dirty="0" smtClean="0">
                <a:latin typeface="Constantia" pitchFamily="18" charset="0"/>
              </a:rPr>
              <a:t> весь </a:t>
            </a:r>
            <a:r>
              <a:rPr lang="ru-RU" sz="1600" dirty="0">
                <a:latin typeface="Constantia" pitchFamily="18" charset="0"/>
              </a:rPr>
              <a:t>его природный комплекс, </a:t>
            </a:r>
            <a:r>
              <a:rPr lang="ru-RU" sz="1600" dirty="0" smtClean="0">
                <a:latin typeface="Constantia" pitchFamily="18" charset="0"/>
              </a:rPr>
              <a:t>запрещена охота</a:t>
            </a:r>
            <a:r>
              <a:rPr lang="ru-RU" sz="1600" dirty="0">
                <a:latin typeface="Constantia" pitchFamily="18" charset="0"/>
              </a:rPr>
              <a:t>, </a:t>
            </a:r>
            <a:r>
              <a:rPr lang="ru-RU" sz="1600" dirty="0" smtClean="0">
                <a:latin typeface="Constantia" pitchFamily="18" charset="0"/>
              </a:rPr>
              <a:t>запрещена любая </a:t>
            </a:r>
            <a:r>
              <a:rPr lang="ru-RU" sz="1600" dirty="0">
                <a:latin typeface="Constantia" pitchFamily="18" charset="0"/>
              </a:rPr>
              <a:t>хозяйственная деятельность человека, а земли навечно изъяты из любых </a:t>
            </a:r>
            <a:r>
              <a:rPr lang="ru-RU" sz="1600" dirty="0" smtClean="0">
                <a:latin typeface="Constantia" pitchFamily="18" charset="0"/>
              </a:rPr>
              <a:t>форм </a:t>
            </a:r>
            <a:r>
              <a:rPr lang="ru-RU" sz="1600" dirty="0">
                <a:latin typeface="Constantia" pitchFamily="18" charset="0"/>
              </a:rPr>
              <a:t>пользования. </a:t>
            </a:r>
            <a:r>
              <a:rPr lang="ru-RU" sz="1600" dirty="0" smtClean="0">
                <a:latin typeface="Constantia" pitchFamily="18" charset="0"/>
              </a:rPr>
              <a:t>   </a:t>
            </a:r>
          </a:p>
          <a:p>
            <a:pPr marL="0" indent="0" algn="just">
              <a:buNone/>
            </a:pPr>
            <a:endParaRPr lang="ru-RU" sz="1600" dirty="0" smtClean="0">
              <a:latin typeface="Constantia" pitchFamily="18" charset="0"/>
            </a:endParaRPr>
          </a:p>
          <a:p>
            <a:pPr algn="just"/>
            <a:r>
              <a:rPr lang="ru-RU" sz="1600" dirty="0" smtClean="0">
                <a:latin typeface="Constantia" pitchFamily="18" charset="0"/>
              </a:rPr>
              <a:t>Как называется территория</a:t>
            </a:r>
            <a:r>
              <a:rPr lang="ru-RU" sz="1600" dirty="0">
                <a:latin typeface="Constantia" pitchFamily="18" charset="0"/>
              </a:rPr>
              <a:t>, где в целях охраны окружающей среды ограничена деятельность </a:t>
            </a:r>
            <a:r>
              <a:rPr lang="ru-RU" sz="1600" dirty="0" smtClean="0">
                <a:latin typeface="Constantia" pitchFamily="18" charset="0"/>
              </a:rPr>
              <a:t>человека, на </a:t>
            </a:r>
            <a:r>
              <a:rPr lang="ru-RU" sz="1600" dirty="0">
                <a:latin typeface="Constantia" pitchFamily="18" charset="0"/>
              </a:rPr>
              <a:t>территорию </a:t>
            </a:r>
            <a:r>
              <a:rPr lang="ru-RU" sz="1600" dirty="0" smtClean="0">
                <a:latin typeface="Constantia" pitchFamily="18" charset="0"/>
              </a:rPr>
              <a:t> допускаются </a:t>
            </a:r>
            <a:r>
              <a:rPr lang="ru-RU" sz="1600" dirty="0">
                <a:latin typeface="Constantia" pitchFamily="18" charset="0"/>
              </a:rPr>
              <a:t>туристы, в ограниченных масштабах допускается хозяйственная </a:t>
            </a:r>
            <a:r>
              <a:rPr lang="ru-RU" sz="1600" dirty="0" smtClean="0">
                <a:latin typeface="Constantia" pitchFamily="18" charset="0"/>
              </a:rPr>
              <a:t>деятельность.</a:t>
            </a:r>
            <a:endParaRPr lang="ru-RU" sz="1600" dirty="0"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24" y="1089858"/>
            <a:ext cx="2677930" cy="2008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3" y="3120778"/>
            <a:ext cx="2871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nstantia" pitchFamily="18" charset="0"/>
              </a:rPr>
              <a:t>1.Национальный парк</a:t>
            </a:r>
            <a:endParaRPr lang="ru-RU" b="1" dirty="0">
              <a:latin typeface="Constant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9"/>
          <a:stretch/>
        </p:blipFill>
        <p:spPr bwMode="auto">
          <a:xfrm>
            <a:off x="3563888" y="1055736"/>
            <a:ext cx="2563741" cy="20425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79913" y="3120778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nstantia" pitchFamily="18" charset="0"/>
              </a:rPr>
              <a:t>2. Заказник </a:t>
            </a:r>
            <a:endParaRPr lang="ru-RU" b="1" dirty="0">
              <a:latin typeface="Constantia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428" y="1040692"/>
            <a:ext cx="1721972" cy="20341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87719" y="3098306"/>
            <a:ext cx="1884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nstantia" pitchFamily="18" charset="0"/>
              </a:rPr>
              <a:t>3. Заповедник</a:t>
            </a:r>
            <a:endParaRPr lang="ru-RU" b="1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73759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latin typeface="Constantia" pitchFamily="18" charset="0"/>
              </a:rPr>
              <a:t>Растительный мир Прихоперья</a:t>
            </a:r>
            <a:endParaRPr lang="ru-RU" sz="3200" b="1" dirty="0">
              <a:latin typeface="Constant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9120"/>
          </a:xfrm>
        </p:spPr>
        <p:txBody>
          <a:bodyPr/>
          <a:lstStyle/>
          <a:p>
            <a:r>
              <a:rPr lang="ru-RU" sz="1600" dirty="0" smtClean="0">
                <a:latin typeface="Constantia" pitchFamily="18" charset="0"/>
              </a:rPr>
              <a:t>Назовите самое маленькое цветущее растеньице водоемов Саратовской области, на поверхности воды она обитает целыми колоньями?</a:t>
            </a:r>
          </a:p>
          <a:p>
            <a:pPr marL="457200" indent="-457200">
              <a:buAutoNum type="arabicPeriod"/>
            </a:pPr>
            <a:r>
              <a:rPr lang="ru-RU" sz="1800" b="1" dirty="0" smtClean="0">
                <a:latin typeface="Constantia" pitchFamily="18" charset="0"/>
              </a:rPr>
              <a:t>Вольфия</a:t>
            </a:r>
          </a:p>
          <a:p>
            <a:pPr marL="457200" indent="-457200">
              <a:buAutoNum type="arabicPeriod" startAt="2"/>
            </a:pPr>
            <a:r>
              <a:rPr lang="ru-RU" sz="1800" b="1" dirty="0" smtClean="0">
                <a:latin typeface="Constantia" pitchFamily="18" charset="0"/>
              </a:rPr>
              <a:t>Ряска</a:t>
            </a:r>
          </a:p>
          <a:p>
            <a:pPr marL="457200" indent="-457200">
              <a:buAutoNum type="arabicPeriod" startAt="3"/>
            </a:pPr>
            <a:r>
              <a:rPr lang="ru-RU" sz="1800" b="1" dirty="0" smtClean="0">
                <a:latin typeface="Constantia" pitchFamily="18" charset="0"/>
              </a:rPr>
              <a:t>Виктория рейге</a:t>
            </a:r>
          </a:p>
          <a:p>
            <a:pPr marL="0" indent="0">
              <a:buNone/>
            </a:pPr>
            <a:endParaRPr lang="ru-RU" sz="2000" b="1" dirty="0" smtClean="0">
              <a:latin typeface="Constantia" pitchFamily="18" charset="0"/>
            </a:endParaRPr>
          </a:p>
          <a:p>
            <a:pPr marL="0" indent="0">
              <a:buNone/>
            </a:pPr>
            <a:endParaRPr lang="ru-RU" sz="2000" b="1" dirty="0" smtClean="0">
              <a:latin typeface="Constantia" pitchFamily="18" charset="0"/>
            </a:endParaRPr>
          </a:p>
          <a:p>
            <a:r>
              <a:rPr lang="ru-RU" sz="1600" dirty="0" smtClean="0">
                <a:latin typeface="Constantia" pitchFamily="18" charset="0"/>
              </a:rPr>
              <a:t>Какие из перечисленных растений  в народе называются «водолазами» из-за их способности на ночь погружаться под воду?</a:t>
            </a:r>
          </a:p>
          <a:p>
            <a:pPr marL="0" indent="0">
              <a:buNone/>
            </a:pPr>
            <a:r>
              <a:rPr lang="ru-RU" sz="1600" dirty="0" smtClean="0">
                <a:latin typeface="Constantia" pitchFamily="18" charset="0"/>
              </a:rPr>
              <a:t>1.    </a:t>
            </a:r>
            <a:r>
              <a:rPr lang="ru-RU" sz="1800" b="1" dirty="0" smtClean="0">
                <a:latin typeface="Constantia" pitchFamily="18" charset="0"/>
              </a:rPr>
              <a:t>Кубышка</a:t>
            </a:r>
          </a:p>
          <a:p>
            <a:pPr>
              <a:buAutoNum type="arabicPeriod" startAt="2"/>
            </a:pPr>
            <a:r>
              <a:rPr lang="ru-RU" sz="1800" b="1" dirty="0" smtClean="0">
                <a:latin typeface="Constantia" pitchFamily="18" charset="0"/>
              </a:rPr>
              <a:t>Кувшинка</a:t>
            </a:r>
          </a:p>
          <a:p>
            <a:pPr marL="0" indent="0">
              <a:buNone/>
            </a:pPr>
            <a:r>
              <a:rPr lang="ru-RU" sz="1800" b="1" dirty="0" smtClean="0">
                <a:latin typeface="Constantia" pitchFamily="18" charset="0"/>
              </a:rPr>
              <a:t>3.    Тростник </a:t>
            </a:r>
            <a:endParaRPr lang="ru-RU" sz="1800" b="1" dirty="0">
              <a:latin typeface="Constantia" pitchFamily="18" charset="0"/>
            </a:endParaRPr>
          </a:p>
          <a:p>
            <a:pPr marL="0" indent="0">
              <a:buNone/>
            </a:pPr>
            <a:endParaRPr lang="ru-RU" sz="2000" b="1" dirty="0">
              <a:latin typeface="Constantia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10393" r="9203" b="14561"/>
          <a:stretch/>
        </p:blipFill>
        <p:spPr bwMode="auto">
          <a:xfrm>
            <a:off x="5940152" y="2233163"/>
            <a:ext cx="2208008" cy="1612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39" y="4593199"/>
            <a:ext cx="1954539" cy="14654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79248" y="4593199"/>
            <a:ext cx="2129813" cy="15973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39" y="2219519"/>
            <a:ext cx="2082798" cy="16262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2269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>
                <a:latin typeface="Constantia" pitchFamily="18" charset="0"/>
              </a:rPr>
              <a:t>                                           перед вами водные растения</a:t>
            </a:r>
          </a:p>
          <a:p>
            <a:pPr marL="0" indent="0">
              <a:buNone/>
            </a:pPr>
            <a:endParaRPr lang="ru-RU" sz="1800" dirty="0">
              <a:latin typeface="Constantia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Constantia" pitchFamily="18" charset="0"/>
            </a:endParaRPr>
          </a:p>
          <a:p>
            <a:pPr marL="0" indent="0">
              <a:buNone/>
            </a:pPr>
            <a:endParaRPr lang="ru-RU" sz="1800" dirty="0">
              <a:latin typeface="Constantia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Constantia" pitchFamily="18" charset="0"/>
            </a:endParaRPr>
          </a:p>
          <a:p>
            <a:pPr marL="0" indent="0">
              <a:buNone/>
            </a:pPr>
            <a:endParaRPr lang="ru-RU" sz="1800" dirty="0">
              <a:latin typeface="Constantia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onstantia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onstantia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onstantia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Constantia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Constantia" pitchFamily="18" charset="0"/>
              </a:rPr>
              <a:t>1</a:t>
            </a:r>
            <a:r>
              <a:rPr lang="ru-RU" sz="1800" dirty="0" smtClean="0">
                <a:latin typeface="Constantia" pitchFamily="18" charset="0"/>
              </a:rPr>
              <a:t>)   Покажите карточку с номером  изображения растения - </a:t>
            </a:r>
            <a:r>
              <a:rPr lang="ru-RU" sz="1800" b="1" u="sng" dirty="0" smtClean="0">
                <a:latin typeface="Constantia" pitchFamily="18" charset="0"/>
              </a:rPr>
              <a:t>рогоз</a:t>
            </a:r>
            <a:endParaRPr lang="ru-RU" sz="1800" b="1" u="sng" dirty="0">
              <a:latin typeface="Constantia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Constantia" pitchFamily="18" charset="0"/>
              </a:rPr>
              <a:t>2)   Каким номером обозначено растение - </a:t>
            </a:r>
            <a:r>
              <a:rPr lang="ru-RU" sz="1800" b="1" u="sng" dirty="0" smtClean="0">
                <a:latin typeface="Constantia" pitchFamily="18" charset="0"/>
              </a:rPr>
              <a:t>тростник  </a:t>
            </a:r>
            <a:endParaRPr lang="ru-RU" sz="1800" b="1" u="sng" dirty="0">
              <a:latin typeface="Constantia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201" y="908720"/>
            <a:ext cx="2145455" cy="24484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63121" y="334183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550" y="908720"/>
            <a:ext cx="1810958" cy="24192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4555739" y="3321989"/>
            <a:ext cx="318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</a:t>
            </a:r>
            <a:endParaRPr lang="ru-RU" b="1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5" r="22411"/>
          <a:stretch/>
        </p:blipFill>
        <p:spPr bwMode="auto">
          <a:xfrm>
            <a:off x="5889573" y="902771"/>
            <a:ext cx="1861401" cy="2419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663821" y="33801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3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9237369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heme/theme1.xml><?xml version="1.0" encoding="utf-8"?>
<a:theme xmlns:a="http://schemas.openxmlformats.org/drawingml/2006/main" name="крр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2528</TotalTime>
  <Words>749</Words>
  <Application>Microsoft Office PowerPoint</Application>
  <PresentationFormat>Экран (4:3)</PresentationFormat>
  <Paragraphs>226</Paragraphs>
  <Slides>22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крр</vt:lpstr>
      <vt:lpstr>Презентация PowerPoint</vt:lpstr>
      <vt:lpstr> Богата и разнообразна природа Саратовской области Долг каждого человека – бережно относиться к природе родного края. </vt:lpstr>
      <vt:lpstr>Презентация PowerPoint</vt:lpstr>
      <vt:lpstr>Презентация PowerPoint</vt:lpstr>
      <vt:lpstr>Презентация PowerPoint</vt:lpstr>
      <vt:lpstr>Презентация PowerPoint</vt:lpstr>
      <vt:lpstr>Флора и фауна Саратовской области</vt:lpstr>
      <vt:lpstr>Растительный мир Прихоперья</vt:lpstr>
      <vt:lpstr>Презентация PowerPoint</vt:lpstr>
      <vt:lpstr>Презентация PowerPoint</vt:lpstr>
      <vt:lpstr>Презентация PowerPoint</vt:lpstr>
      <vt:lpstr>Определение  названий деревьев  по форме листьев </vt:lpstr>
      <vt:lpstr>Животный мир Прихоперья</vt:lpstr>
      <vt:lpstr>Презентация PowerPoint</vt:lpstr>
      <vt:lpstr>Презентация PowerPoint</vt:lpstr>
      <vt:lpstr>Птицей 2018 года в России  выбрана скопа. </vt:lpstr>
      <vt:lpstr>Презентация PowerPoint</vt:lpstr>
      <vt:lpstr>Презентация PowerPoint</vt:lpstr>
      <vt:lpstr> Конкурс для команд:   «Угадай следы зверей и птиц» </vt:lpstr>
      <vt:lpstr>заключение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«Земля –  наш общий дом!»</dc:title>
  <dc:creator>ПК</dc:creator>
  <cp:lastModifiedBy>Админ</cp:lastModifiedBy>
  <cp:revision>225</cp:revision>
  <dcterms:modified xsi:type="dcterms:W3CDTF">2022-06-03T10:20:38Z</dcterms:modified>
</cp:coreProperties>
</file>